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408"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28666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hyperlink" Target="https://www.nature.com/articles/s41598-021-94244-7" TargetMode="Externa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658303"/>
            <a:ext cx="7477601" cy="2874645"/>
          </a:xfrm>
          <a:prstGeom prst="rect">
            <a:avLst/>
          </a:prstGeom>
          <a:noFill/>
          <a:ln/>
        </p:spPr>
        <p:txBody>
          <a:bodyPr wrap="square" rtlCol="0" anchor="t"/>
          <a:lstStyle/>
          <a:p>
            <a:pPr marL="0" indent="0">
              <a:lnSpc>
                <a:spcPts val="7545"/>
              </a:lnSpc>
              <a:buNone/>
            </a:pPr>
            <a:r>
              <a:rPr lang="en-US" sz="6036" dirty="0">
                <a:solidFill>
                  <a:srgbClr val="F5F0F0"/>
                </a:solidFill>
                <a:latin typeface="adonis-web" pitchFamily="34" charset="0"/>
                <a:ea typeface="adonis-web" pitchFamily="34" charset="-122"/>
                <a:cs typeface="adonis-web" pitchFamily="34" charset="-120"/>
              </a:rPr>
              <a:t>Introduction to Pneumonia Disease Detection System</a:t>
            </a:r>
            <a:endParaRPr lang="en-US" sz="6036" dirty="0"/>
          </a:p>
        </p:txBody>
      </p:sp>
      <p:sp>
        <p:nvSpPr>
          <p:cNvPr id="6" name="Text 2"/>
          <p:cNvSpPr/>
          <p:nvPr/>
        </p:nvSpPr>
        <p:spPr>
          <a:xfrm>
            <a:off x="833199" y="4866203"/>
            <a:ext cx="7477601" cy="1066205"/>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Explore our cutting-edge pneumonia detection technology, revolutionizing early diagnosis and treatment. Powered by advanced AI algorithms, our system analyzes chest X-rays to identify signs of pneumonia with unparalleled accuracy.</a:t>
            </a:r>
            <a:endParaRPr lang="en-US" sz="1750" dirty="0"/>
          </a:p>
        </p:txBody>
      </p:sp>
      <p:sp>
        <p:nvSpPr>
          <p:cNvPr id="8" name="Text 4"/>
          <p:cNvSpPr/>
          <p:nvPr/>
        </p:nvSpPr>
        <p:spPr>
          <a:xfrm>
            <a:off x="923568" y="6303526"/>
            <a:ext cx="174665" cy="146328"/>
          </a:xfrm>
          <a:prstGeom prst="rect">
            <a:avLst/>
          </a:prstGeom>
          <a:noFill/>
          <a:ln/>
        </p:spPr>
        <p:txBody>
          <a:bodyPr wrap="none" rtlCol="0" anchor="t"/>
          <a:lstStyle/>
          <a:p>
            <a:pPr marL="0" indent="0" algn="ctr">
              <a:lnSpc>
                <a:spcPts val="1152"/>
              </a:lnSpc>
              <a:buNone/>
            </a:pPr>
            <a:r>
              <a:rPr lang="en-US" sz="1152" dirty="0">
                <a:solidFill>
                  <a:srgbClr val="3C3838"/>
                </a:solidFill>
                <a:latin typeface="adonis-web" pitchFamily="34" charset="0"/>
                <a:ea typeface="adonis-web" pitchFamily="34" charset="-122"/>
                <a:cs typeface="adonis-web" pitchFamily="34" charset="-120"/>
              </a:rPr>
              <a:t>Sa</a:t>
            </a:r>
            <a:endParaRPr lang="en-US" sz="1152" dirty="0"/>
          </a:p>
        </p:txBody>
      </p:sp>
      <p:sp>
        <p:nvSpPr>
          <p:cNvPr id="9" name="Text 5"/>
          <p:cNvSpPr/>
          <p:nvPr/>
        </p:nvSpPr>
        <p:spPr>
          <a:xfrm>
            <a:off x="1299686" y="6182320"/>
            <a:ext cx="2298978" cy="388858"/>
          </a:xfrm>
          <a:prstGeom prst="rect">
            <a:avLst/>
          </a:prstGeom>
          <a:noFill/>
          <a:ln/>
        </p:spPr>
        <p:txBody>
          <a:bodyPr wrap="none" rtlCol="0" anchor="t"/>
          <a:lstStyle/>
          <a:p>
            <a:pPr marL="0" indent="0" algn="l">
              <a:lnSpc>
                <a:spcPts val="3062"/>
              </a:lnSpc>
              <a:buNone/>
            </a:pPr>
            <a:endParaRPr lang="en-US" sz="2187" b="1" dirty="0" smtClean="0">
              <a:solidFill>
                <a:srgbClr val="E2E6E9"/>
              </a:solidFill>
              <a:latin typeface="adonis-web" pitchFamily="34" charset="0"/>
              <a:ea typeface="adonis-web" pitchFamily="34" charset="-122"/>
              <a:cs typeface="adonis-web" pitchFamily="34" charset="-120"/>
            </a:endParaRPr>
          </a:p>
          <a:p>
            <a:pPr marL="0" indent="0" algn="l">
              <a:lnSpc>
                <a:spcPts val="3062"/>
              </a:lnSpc>
              <a:buNone/>
            </a:pPr>
            <a:r>
              <a:rPr lang="en-US" sz="2187" b="1" dirty="0" smtClean="0">
                <a:solidFill>
                  <a:srgbClr val="E2E6E9"/>
                </a:solidFill>
                <a:latin typeface="adonis-web" pitchFamily="34" charset="0"/>
                <a:ea typeface="adonis-web" pitchFamily="34" charset="-122"/>
                <a:cs typeface="adonis-web" pitchFamily="34" charset="-120"/>
              </a:rPr>
              <a:t>Prepared By-</a:t>
            </a:r>
          </a:p>
          <a:p>
            <a:pPr marL="0" indent="0" algn="l">
              <a:lnSpc>
                <a:spcPts val="3062"/>
              </a:lnSpc>
              <a:buNone/>
            </a:pPr>
            <a:r>
              <a:rPr lang="en-US" sz="2187" b="1" dirty="0" smtClean="0">
                <a:solidFill>
                  <a:srgbClr val="E2E6E9"/>
                </a:solidFill>
                <a:latin typeface="adonis-web" pitchFamily="34" charset="0"/>
                <a:ea typeface="adonis-web" pitchFamily="34" charset="-122"/>
                <a:cs typeface="adonis-web" pitchFamily="34" charset="-120"/>
              </a:rPr>
              <a:t>               Samarth Saxena (E23MCAG0029)</a:t>
            </a:r>
          </a:p>
          <a:p>
            <a:pPr marL="0" indent="0" algn="l">
              <a:lnSpc>
                <a:spcPts val="3062"/>
              </a:lnSpc>
              <a:buNone/>
            </a:pPr>
            <a:r>
              <a:rPr lang="en-US" sz="2187" b="1" dirty="0">
                <a:solidFill>
                  <a:srgbClr val="E2E6E9"/>
                </a:solidFill>
                <a:latin typeface="adonis-web" pitchFamily="34" charset="0"/>
                <a:ea typeface="adonis-web" pitchFamily="34" charset="-122"/>
              </a:rPr>
              <a:t> </a:t>
            </a:r>
            <a:r>
              <a:rPr lang="en-US" sz="2187" b="1" dirty="0" smtClean="0">
                <a:solidFill>
                  <a:srgbClr val="E2E6E9"/>
                </a:solidFill>
                <a:latin typeface="adonis-web" pitchFamily="34" charset="0"/>
                <a:ea typeface="adonis-web" pitchFamily="34" charset="-122"/>
              </a:rPr>
              <a:t>              Sagar Sharma (E23MCAG0023)</a:t>
            </a:r>
            <a:endParaRPr lang="en-US" sz="2187"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9599" y="1174075"/>
            <a:ext cx="7477601" cy="1388745"/>
          </a:xfrm>
          <a:prstGeom prst="rect">
            <a:avLst/>
          </a:prstGeom>
          <a:noFill/>
          <a:ln/>
        </p:spPr>
        <p:txBody>
          <a:bodyPr wrap="squar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Conclusion and Future Enhancements</a:t>
            </a:r>
            <a:endParaRPr lang="en-US" sz="4374" dirty="0"/>
          </a:p>
        </p:txBody>
      </p:sp>
      <p:sp>
        <p:nvSpPr>
          <p:cNvPr id="6" name="Text 2"/>
          <p:cNvSpPr/>
          <p:nvPr/>
        </p:nvSpPr>
        <p:spPr>
          <a:xfrm>
            <a:off x="6319599" y="2896076"/>
            <a:ext cx="7477601" cy="1777008"/>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In conclusion, the Pneumonia Disease Detection System developed in this presentation offers a robust and reliable solution for early diagnosis of pneumonia. By leveraging advanced </a:t>
            </a:r>
            <a:r>
              <a:rPr lang="en-US" sz="1750" b="1" dirty="0">
                <a:solidFill>
                  <a:srgbClr val="E2E6E9"/>
                </a:solidFill>
                <a:latin typeface="adonis-web" pitchFamily="34" charset="0"/>
                <a:ea typeface="adonis-web" pitchFamily="34" charset="-122"/>
                <a:cs typeface="adonis-web" pitchFamily="34" charset="-120"/>
              </a:rPr>
              <a:t>machine learning algorithms</a:t>
            </a:r>
            <a:r>
              <a:rPr lang="en-US" sz="1750" dirty="0">
                <a:solidFill>
                  <a:srgbClr val="E2E6E9"/>
                </a:solidFill>
                <a:latin typeface="adonis-web" pitchFamily="34" charset="0"/>
                <a:ea typeface="adonis-web" pitchFamily="34" charset="-122"/>
                <a:cs typeface="adonis-web" pitchFamily="34" charset="-120"/>
              </a:rPr>
              <a:t> and </a:t>
            </a:r>
            <a:r>
              <a:rPr lang="en-US" sz="1750" b="1" dirty="0">
                <a:solidFill>
                  <a:srgbClr val="E2E6E9"/>
                </a:solidFill>
                <a:latin typeface="adonis-web" pitchFamily="34" charset="0"/>
                <a:ea typeface="adonis-web" pitchFamily="34" charset="-122"/>
                <a:cs typeface="adonis-web" pitchFamily="34" charset="-120"/>
              </a:rPr>
              <a:t>comprehensive data analysis</a:t>
            </a:r>
            <a:r>
              <a:rPr lang="en-US" sz="1750" dirty="0">
                <a:solidFill>
                  <a:srgbClr val="E2E6E9"/>
                </a:solidFill>
                <a:latin typeface="adonis-web" pitchFamily="34" charset="0"/>
                <a:ea typeface="adonis-web" pitchFamily="34" charset="-122"/>
                <a:cs typeface="adonis-web" pitchFamily="34" charset="-120"/>
              </a:rPr>
              <a:t>, the system can accurately identify the presence of pneumonia, enabling timely treatment and improved patient outcomes.</a:t>
            </a:r>
            <a:endParaRPr lang="en-US" sz="1750" dirty="0"/>
          </a:p>
        </p:txBody>
      </p:sp>
      <p:sp>
        <p:nvSpPr>
          <p:cNvPr id="7" name="Text 3"/>
          <p:cNvSpPr/>
          <p:nvPr/>
        </p:nvSpPr>
        <p:spPr>
          <a:xfrm>
            <a:off x="6319599" y="4922996"/>
            <a:ext cx="7477601" cy="2132409"/>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Looking to the future, there are exciting opportunities to further enhance the system. Ongoing </a:t>
            </a:r>
            <a:r>
              <a:rPr lang="en-US" sz="1750" b="1" u="sng" dirty="0">
                <a:solidFill>
                  <a:srgbClr val="609DFF"/>
                </a:solidFill>
                <a:latin typeface="adonis-web" pitchFamily="34" charset="0"/>
                <a:ea typeface="adonis-web" pitchFamily="34" charset="-122"/>
                <a:cs typeface="adonis-web" pitchFamily="34" charset="-120"/>
                <a:hlinkClick r:id="rId5">
                  <a:extLst>
                    <a:ext uri="{A12FA001-AC4F-418D-AE19-62706E023703}">
                      <ahyp:hlinkClr xmlns:ahyp="http://schemas.microsoft.com/office/drawing/2018/hyperlinkcolor" xmlns="" val="tx"/>
                    </a:ext>
                  </a:extLst>
                </a:hlinkClick>
              </a:rPr>
              <a:t>research and development</a:t>
            </a:r>
            <a:r>
              <a:rPr lang="en-US" sz="1750" dirty="0">
                <a:solidFill>
                  <a:srgbClr val="E2E6E9"/>
                </a:solidFill>
                <a:latin typeface="adonis-web" pitchFamily="34" charset="0"/>
                <a:ea typeface="adonis-web" pitchFamily="34" charset="-122"/>
                <a:cs typeface="adonis-web" pitchFamily="34" charset="-120"/>
              </a:rPr>
              <a:t> in the field of </a:t>
            </a:r>
            <a:r>
              <a:rPr lang="en-US" sz="1750" i="1" dirty="0">
                <a:solidFill>
                  <a:srgbClr val="E2E6E9"/>
                </a:solidFill>
                <a:latin typeface="adonis-web" pitchFamily="34" charset="0"/>
                <a:ea typeface="adonis-web" pitchFamily="34" charset="-122"/>
                <a:cs typeface="adonis-web" pitchFamily="34" charset="-120"/>
              </a:rPr>
              <a:t>medical imaging</a:t>
            </a:r>
            <a:r>
              <a:rPr lang="en-US" sz="1750" dirty="0">
                <a:solidFill>
                  <a:srgbClr val="E2E6E9"/>
                </a:solidFill>
                <a:latin typeface="adonis-web" pitchFamily="34" charset="0"/>
                <a:ea typeface="adonis-web" pitchFamily="34" charset="-122"/>
                <a:cs typeface="adonis-web" pitchFamily="34" charset="-120"/>
              </a:rPr>
              <a:t> and </a:t>
            </a:r>
            <a:r>
              <a:rPr lang="en-US" sz="1750" i="1" dirty="0">
                <a:solidFill>
                  <a:srgbClr val="E2E6E9"/>
                </a:solidFill>
                <a:latin typeface="adonis-web" pitchFamily="34" charset="0"/>
                <a:ea typeface="adonis-web" pitchFamily="34" charset="-122"/>
                <a:cs typeface="adonis-web" pitchFamily="34" charset="-120"/>
              </a:rPr>
              <a:t>artificial intelligence</a:t>
            </a:r>
            <a:r>
              <a:rPr lang="en-US" sz="1750" dirty="0">
                <a:solidFill>
                  <a:srgbClr val="E2E6E9"/>
                </a:solidFill>
                <a:latin typeface="adonis-web" pitchFamily="34" charset="0"/>
                <a:ea typeface="adonis-web" pitchFamily="34" charset="-122"/>
                <a:cs typeface="adonis-web" pitchFamily="34" charset="-120"/>
              </a:rPr>
              <a:t> can lead to even more accurate and sensitive detection capabilities. Additionally, integrating the system with </a:t>
            </a:r>
            <a:r>
              <a:rPr lang="en-US" sz="1750" b="1" dirty="0">
                <a:solidFill>
                  <a:srgbClr val="E2E6E9"/>
                </a:solidFill>
                <a:latin typeface="adonis-web" pitchFamily="34" charset="0"/>
                <a:ea typeface="adonis-web" pitchFamily="34" charset="-122"/>
                <a:cs typeface="adonis-web" pitchFamily="34" charset="-120"/>
              </a:rPr>
              <a:t>real-time monitoring and telemedicine</a:t>
            </a:r>
            <a:r>
              <a:rPr lang="en-US" sz="1750" dirty="0">
                <a:solidFill>
                  <a:srgbClr val="E2E6E9"/>
                </a:solidFill>
                <a:latin typeface="adonis-web" pitchFamily="34" charset="0"/>
                <a:ea typeface="adonis-web" pitchFamily="34" charset="-122"/>
                <a:cs typeface="adonis-web" pitchFamily="34" charset="-120"/>
              </a:rPr>
              <a:t> platforms can enable remote monitoring and early intervention, particularly in underserved communities.</a:t>
            </a:r>
            <a:endParaRPr lang="en-US" sz="175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707237"/>
            <a:ext cx="7477601" cy="1388745"/>
          </a:xfrm>
          <a:prstGeom prst="rect">
            <a:avLst/>
          </a:prstGeom>
          <a:noFill/>
          <a:ln/>
        </p:spPr>
        <p:txBody>
          <a:bodyPr wrap="squar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Understanding Pneumonia: Causes and Symptoms</a:t>
            </a:r>
            <a:endParaRPr lang="en-US" sz="4374" dirty="0"/>
          </a:p>
        </p:txBody>
      </p:sp>
      <p:sp>
        <p:nvSpPr>
          <p:cNvPr id="6" name="Text 2"/>
          <p:cNvSpPr/>
          <p:nvPr/>
        </p:nvSpPr>
        <p:spPr>
          <a:xfrm>
            <a:off x="833199" y="3429238"/>
            <a:ext cx="7477601"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Pneumonia is an infection of the lungs that can be caused by various pathogens, including bacteria, viruses, and fungi. Common symptoms include cough, fever, difficulty breathing, and chest pain. Understanding the underlying causes and recognizing early warning signs is crucial for timely diagnosis and treatment</a:t>
            </a:r>
            <a:r>
              <a:rPr lang="en-US" sz="1750" dirty="0" smtClean="0">
                <a:solidFill>
                  <a:srgbClr val="E2E6E9"/>
                </a:solidFill>
                <a:latin typeface="adonis-web" pitchFamily="34" charset="0"/>
                <a:ea typeface="adonis-web" pitchFamily="34" charset="-122"/>
                <a:cs typeface="adonis-web" pitchFamily="34" charset="-120"/>
              </a:rPr>
              <a:t>.</a:t>
            </a:r>
            <a:endParaRPr lang="en-US" sz="1750" dirty="0"/>
          </a:p>
        </p:txBody>
      </p:sp>
      <p:sp>
        <p:nvSpPr>
          <p:cNvPr id="7" name="Text 3"/>
          <p:cNvSpPr/>
          <p:nvPr/>
        </p:nvSpPr>
        <p:spPr>
          <a:xfrm>
            <a:off x="833199" y="5100757"/>
            <a:ext cx="7477601"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Viral and bacterial pneumonia are the most prevalent forms, often resulting from respiratory tract infections or weakened immune systems. Certain risk factors, such as age, chronic illnesses, and smoking, can increase the likelihood of developing severe pneumonia.</a:t>
            </a:r>
            <a:endParaRPr lang="en-US" sz="175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2517696" y="1282422"/>
            <a:ext cx="6963489"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Importance of Early Detection</a:t>
            </a:r>
            <a:endParaRPr lang="en-US" sz="4374" dirty="0"/>
          </a:p>
        </p:txBody>
      </p:sp>
      <p:sp>
        <p:nvSpPr>
          <p:cNvPr id="5" name="Shape 2"/>
          <p:cNvSpPr/>
          <p:nvPr/>
        </p:nvSpPr>
        <p:spPr>
          <a:xfrm>
            <a:off x="2517696" y="2650331"/>
            <a:ext cx="388739" cy="388739"/>
          </a:xfrm>
          <a:prstGeom prst="roundRect">
            <a:avLst>
              <a:gd name="adj" fmla="val 25722"/>
            </a:avLst>
          </a:prstGeom>
          <a:solidFill>
            <a:srgbClr val="003180"/>
          </a:solidFill>
          <a:ln w="7620">
            <a:solidFill>
              <a:srgbClr val="194A99"/>
            </a:solidFill>
            <a:prstDash val="solid"/>
          </a:ln>
        </p:spPr>
      </p:sp>
      <p:sp>
        <p:nvSpPr>
          <p:cNvPr id="6" name="Text 3"/>
          <p:cNvSpPr/>
          <p:nvPr/>
        </p:nvSpPr>
        <p:spPr>
          <a:xfrm>
            <a:off x="3128605" y="2671048"/>
            <a:ext cx="2777490" cy="347186"/>
          </a:xfrm>
          <a:prstGeom prst="rect">
            <a:avLst/>
          </a:prstGeom>
          <a:noFill/>
          <a:ln/>
        </p:spPr>
        <p:txBody>
          <a:bodyPr wrap="none" rtlCol="0" anchor="t"/>
          <a:lstStyle/>
          <a:p>
            <a:pPr marL="0" indent="0">
              <a:lnSpc>
                <a:spcPts val="2734"/>
              </a:lnSpc>
              <a:buNone/>
            </a:pPr>
            <a:r>
              <a:rPr lang="en-US" sz="2187" dirty="0">
                <a:solidFill>
                  <a:srgbClr val="E2E6E9"/>
                </a:solidFill>
                <a:latin typeface="adonis-web" pitchFamily="34" charset="0"/>
                <a:ea typeface="adonis-web" pitchFamily="34" charset="-122"/>
                <a:cs typeface="adonis-web" pitchFamily="34" charset="-120"/>
              </a:rPr>
              <a:t>Improved Outcomes</a:t>
            </a:r>
            <a:endParaRPr lang="en-US" sz="2187" dirty="0"/>
          </a:p>
        </p:txBody>
      </p:sp>
      <p:sp>
        <p:nvSpPr>
          <p:cNvPr id="7" name="Text 4"/>
          <p:cNvSpPr/>
          <p:nvPr/>
        </p:nvSpPr>
        <p:spPr>
          <a:xfrm>
            <a:off x="3128605" y="3151465"/>
            <a:ext cx="4075509"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Early detection of pneumonia can lead to prompt treatment, reducing the risk of complications and improving recovery rates.</a:t>
            </a:r>
            <a:endParaRPr lang="en-US" sz="1750" dirty="0"/>
          </a:p>
        </p:txBody>
      </p:sp>
      <p:sp>
        <p:nvSpPr>
          <p:cNvPr id="8" name="Shape 5"/>
          <p:cNvSpPr/>
          <p:nvPr/>
        </p:nvSpPr>
        <p:spPr>
          <a:xfrm>
            <a:off x="7426285" y="2650331"/>
            <a:ext cx="388739" cy="388739"/>
          </a:xfrm>
          <a:prstGeom prst="roundRect">
            <a:avLst>
              <a:gd name="adj" fmla="val 25722"/>
            </a:avLst>
          </a:prstGeom>
          <a:solidFill>
            <a:srgbClr val="003180"/>
          </a:solidFill>
          <a:ln w="7620">
            <a:solidFill>
              <a:srgbClr val="194A99"/>
            </a:solidFill>
            <a:prstDash val="solid"/>
          </a:ln>
        </p:spPr>
      </p:sp>
      <p:sp>
        <p:nvSpPr>
          <p:cNvPr id="9" name="Text 6"/>
          <p:cNvSpPr/>
          <p:nvPr/>
        </p:nvSpPr>
        <p:spPr>
          <a:xfrm>
            <a:off x="8037195" y="2671048"/>
            <a:ext cx="2777490" cy="347186"/>
          </a:xfrm>
          <a:prstGeom prst="rect">
            <a:avLst/>
          </a:prstGeom>
          <a:noFill/>
          <a:ln/>
        </p:spPr>
        <p:txBody>
          <a:bodyPr wrap="none" rtlCol="0" anchor="t"/>
          <a:lstStyle/>
          <a:p>
            <a:pPr marL="0" indent="0">
              <a:lnSpc>
                <a:spcPts val="2734"/>
              </a:lnSpc>
              <a:buNone/>
            </a:pPr>
            <a:r>
              <a:rPr lang="en-US" sz="2187" dirty="0">
                <a:solidFill>
                  <a:srgbClr val="E2E6E9"/>
                </a:solidFill>
                <a:latin typeface="adonis-web" pitchFamily="34" charset="0"/>
                <a:ea typeface="adonis-web" pitchFamily="34" charset="-122"/>
                <a:cs typeface="adonis-web" pitchFamily="34" charset="-120"/>
              </a:rPr>
              <a:t>Reduced Severity</a:t>
            </a:r>
            <a:endParaRPr lang="en-US" sz="2187" dirty="0"/>
          </a:p>
        </p:txBody>
      </p:sp>
      <p:sp>
        <p:nvSpPr>
          <p:cNvPr id="10" name="Text 7"/>
          <p:cNvSpPr/>
          <p:nvPr/>
        </p:nvSpPr>
        <p:spPr>
          <a:xfrm>
            <a:off x="8037195" y="3151465"/>
            <a:ext cx="4075509"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Catching pneumonia in its early stages can help prevent the condition from worsening, minimizing the impact on a patient's health and wellbeing.</a:t>
            </a:r>
            <a:endParaRPr lang="en-US" sz="1750" dirty="0"/>
          </a:p>
        </p:txBody>
      </p:sp>
      <p:sp>
        <p:nvSpPr>
          <p:cNvPr id="11" name="Shape 8"/>
          <p:cNvSpPr/>
          <p:nvPr/>
        </p:nvSpPr>
        <p:spPr>
          <a:xfrm>
            <a:off x="2517696" y="5024438"/>
            <a:ext cx="388739" cy="388739"/>
          </a:xfrm>
          <a:prstGeom prst="roundRect">
            <a:avLst>
              <a:gd name="adj" fmla="val 25722"/>
            </a:avLst>
          </a:prstGeom>
          <a:solidFill>
            <a:srgbClr val="003180"/>
          </a:solidFill>
          <a:ln w="7620">
            <a:solidFill>
              <a:srgbClr val="194A99"/>
            </a:solidFill>
            <a:prstDash val="solid"/>
          </a:ln>
        </p:spPr>
      </p:sp>
      <p:sp>
        <p:nvSpPr>
          <p:cNvPr id="12" name="Text 9"/>
          <p:cNvSpPr/>
          <p:nvPr/>
        </p:nvSpPr>
        <p:spPr>
          <a:xfrm>
            <a:off x="3128605" y="5045154"/>
            <a:ext cx="3138607" cy="347186"/>
          </a:xfrm>
          <a:prstGeom prst="rect">
            <a:avLst/>
          </a:prstGeom>
          <a:noFill/>
          <a:ln/>
        </p:spPr>
        <p:txBody>
          <a:bodyPr wrap="none" rtlCol="0" anchor="t"/>
          <a:lstStyle/>
          <a:p>
            <a:pPr marL="0" indent="0">
              <a:lnSpc>
                <a:spcPts val="2734"/>
              </a:lnSpc>
              <a:buNone/>
            </a:pPr>
            <a:r>
              <a:rPr lang="en-US" sz="2187" dirty="0">
                <a:solidFill>
                  <a:srgbClr val="E2E6E9"/>
                </a:solidFill>
                <a:latin typeface="adonis-web" pitchFamily="34" charset="0"/>
                <a:ea typeface="adonis-web" pitchFamily="34" charset="-122"/>
                <a:cs typeface="adonis-web" pitchFamily="34" charset="-120"/>
              </a:rPr>
              <a:t>Decreased Hospitalizations</a:t>
            </a:r>
            <a:endParaRPr lang="en-US" sz="2187" dirty="0"/>
          </a:p>
        </p:txBody>
      </p:sp>
      <p:sp>
        <p:nvSpPr>
          <p:cNvPr id="13" name="Text 10"/>
          <p:cNvSpPr/>
          <p:nvPr/>
        </p:nvSpPr>
        <p:spPr>
          <a:xfrm>
            <a:off x="3128605" y="5525572"/>
            <a:ext cx="4075509"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Timely diagnosis and intervention can often allow for outpatient treatment, reducing the need for costly and disruptive hospital stays.</a:t>
            </a:r>
            <a:endParaRPr lang="en-US" sz="1750" dirty="0"/>
          </a:p>
        </p:txBody>
      </p:sp>
      <p:sp>
        <p:nvSpPr>
          <p:cNvPr id="14" name="Shape 11"/>
          <p:cNvSpPr/>
          <p:nvPr/>
        </p:nvSpPr>
        <p:spPr>
          <a:xfrm>
            <a:off x="7426285" y="5024438"/>
            <a:ext cx="388739" cy="388739"/>
          </a:xfrm>
          <a:prstGeom prst="roundRect">
            <a:avLst>
              <a:gd name="adj" fmla="val 25722"/>
            </a:avLst>
          </a:prstGeom>
          <a:solidFill>
            <a:srgbClr val="003180"/>
          </a:solidFill>
          <a:ln w="7620">
            <a:solidFill>
              <a:srgbClr val="194A99"/>
            </a:solidFill>
            <a:prstDash val="solid"/>
          </a:ln>
        </p:spPr>
      </p:sp>
      <p:sp>
        <p:nvSpPr>
          <p:cNvPr id="15" name="Text 12"/>
          <p:cNvSpPr/>
          <p:nvPr/>
        </p:nvSpPr>
        <p:spPr>
          <a:xfrm>
            <a:off x="8037195" y="5045154"/>
            <a:ext cx="2777490" cy="347186"/>
          </a:xfrm>
          <a:prstGeom prst="rect">
            <a:avLst/>
          </a:prstGeom>
          <a:noFill/>
          <a:ln/>
        </p:spPr>
        <p:txBody>
          <a:bodyPr wrap="none" rtlCol="0" anchor="t"/>
          <a:lstStyle/>
          <a:p>
            <a:pPr marL="0" indent="0">
              <a:lnSpc>
                <a:spcPts val="2734"/>
              </a:lnSpc>
              <a:buNone/>
            </a:pPr>
            <a:r>
              <a:rPr lang="en-US" sz="2187" dirty="0">
                <a:solidFill>
                  <a:srgbClr val="E2E6E9"/>
                </a:solidFill>
                <a:latin typeface="adonis-web" pitchFamily="34" charset="0"/>
                <a:ea typeface="adonis-web" pitchFamily="34" charset="-122"/>
                <a:cs typeface="adonis-web" pitchFamily="34" charset="-120"/>
              </a:rPr>
              <a:t>Saved Lives</a:t>
            </a:r>
            <a:endParaRPr lang="en-US" sz="2187" dirty="0"/>
          </a:p>
        </p:txBody>
      </p:sp>
      <p:sp>
        <p:nvSpPr>
          <p:cNvPr id="16" name="Text 13"/>
          <p:cNvSpPr/>
          <p:nvPr/>
        </p:nvSpPr>
        <p:spPr>
          <a:xfrm>
            <a:off x="8037195" y="5525572"/>
            <a:ext cx="4075509"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In severe cases, early detection of pneumonia can be the difference between life and death, making it a critical component of comprehensive healthcare.</a:t>
            </a:r>
            <a:endParaRPr lang="en-US" sz="175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2517696" y="732592"/>
            <a:ext cx="7921585"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Overview of the Detection System</a:t>
            </a:r>
            <a:endParaRPr lang="en-US" sz="4374" dirty="0"/>
          </a:p>
        </p:txBody>
      </p:sp>
      <p:sp>
        <p:nvSpPr>
          <p:cNvPr id="5" name="Shape 2"/>
          <p:cNvSpPr/>
          <p:nvPr/>
        </p:nvSpPr>
        <p:spPr>
          <a:xfrm>
            <a:off x="7292935" y="1871305"/>
            <a:ext cx="44410" cy="5625703"/>
          </a:xfrm>
          <a:prstGeom prst="roundRect">
            <a:avLst>
              <a:gd name="adj" fmla="val 225151"/>
            </a:avLst>
          </a:prstGeom>
          <a:solidFill>
            <a:srgbClr val="194A99"/>
          </a:solidFill>
          <a:ln/>
        </p:spPr>
      </p:sp>
      <p:sp>
        <p:nvSpPr>
          <p:cNvPr id="6" name="Shape 3"/>
          <p:cNvSpPr/>
          <p:nvPr/>
        </p:nvSpPr>
        <p:spPr>
          <a:xfrm>
            <a:off x="6287512" y="2272605"/>
            <a:ext cx="777597" cy="44410"/>
          </a:xfrm>
          <a:prstGeom prst="roundRect">
            <a:avLst>
              <a:gd name="adj" fmla="val 225151"/>
            </a:avLst>
          </a:prstGeom>
          <a:solidFill>
            <a:srgbClr val="194A99"/>
          </a:solidFill>
          <a:ln/>
        </p:spPr>
      </p:sp>
      <p:sp>
        <p:nvSpPr>
          <p:cNvPr id="7" name="Shape 4"/>
          <p:cNvSpPr/>
          <p:nvPr/>
        </p:nvSpPr>
        <p:spPr>
          <a:xfrm>
            <a:off x="7065109" y="2044898"/>
            <a:ext cx="499943" cy="499943"/>
          </a:xfrm>
          <a:prstGeom prst="roundRect">
            <a:avLst>
              <a:gd name="adj" fmla="val 20000"/>
            </a:avLst>
          </a:prstGeom>
          <a:solidFill>
            <a:srgbClr val="003180"/>
          </a:solidFill>
          <a:ln w="7620">
            <a:solidFill>
              <a:srgbClr val="194A99"/>
            </a:solidFill>
            <a:prstDash val="solid"/>
          </a:ln>
        </p:spPr>
      </p:sp>
      <p:sp>
        <p:nvSpPr>
          <p:cNvPr id="8" name="Text 5"/>
          <p:cNvSpPr/>
          <p:nvPr/>
        </p:nvSpPr>
        <p:spPr>
          <a:xfrm>
            <a:off x="7224058" y="2086570"/>
            <a:ext cx="182047" cy="416481"/>
          </a:xfrm>
          <a:prstGeom prst="rect">
            <a:avLst/>
          </a:prstGeom>
          <a:noFill/>
          <a:ln/>
        </p:spPr>
        <p:txBody>
          <a:bodyPr wrap="none" rtlCol="0" anchor="t"/>
          <a:lstStyle/>
          <a:p>
            <a:pPr marL="0" indent="0" algn="ctr">
              <a:lnSpc>
                <a:spcPts val="3281"/>
              </a:lnSpc>
              <a:buNone/>
            </a:pPr>
            <a:r>
              <a:rPr lang="en-US" sz="2624" dirty="0">
                <a:solidFill>
                  <a:srgbClr val="E2E6E9"/>
                </a:solidFill>
                <a:latin typeface="adonis-web" pitchFamily="34" charset="0"/>
                <a:ea typeface="adonis-web" pitchFamily="34" charset="-122"/>
                <a:cs typeface="adonis-web" pitchFamily="34" charset="-120"/>
              </a:rPr>
              <a:t>1</a:t>
            </a:r>
            <a:endParaRPr lang="en-US" sz="2624" dirty="0"/>
          </a:p>
        </p:txBody>
      </p:sp>
      <p:sp>
        <p:nvSpPr>
          <p:cNvPr id="9" name="Text 6"/>
          <p:cNvSpPr/>
          <p:nvPr/>
        </p:nvSpPr>
        <p:spPr>
          <a:xfrm>
            <a:off x="3315533" y="2093476"/>
            <a:ext cx="2777490" cy="347186"/>
          </a:xfrm>
          <a:prstGeom prst="rect">
            <a:avLst/>
          </a:prstGeom>
          <a:noFill/>
          <a:ln/>
        </p:spPr>
        <p:txBody>
          <a:bodyPr wrap="none" rtlCol="0" anchor="t"/>
          <a:lstStyle/>
          <a:p>
            <a:pPr marL="0" indent="0" algn="r">
              <a:lnSpc>
                <a:spcPts val="2734"/>
              </a:lnSpc>
              <a:buNone/>
            </a:pPr>
            <a:r>
              <a:rPr lang="en-US" sz="2187" dirty="0">
                <a:solidFill>
                  <a:srgbClr val="E2E6E9"/>
                </a:solidFill>
                <a:latin typeface="adonis-web" pitchFamily="34" charset="0"/>
                <a:ea typeface="adonis-web" pitchFamily="34" charset="-122"/>
                <a:cs typeface="adonis-web" pitchFamily="34" charset="-120"/>
              </a:rPr>
              <a:t>Data Collection</a:t>
            </a:r>
            <a:endParaRPr lang="en-US" sz="2187" dirty="0"/>
          </a:p>
        </p:txBody>
      </p:sp>
      <p:sp>
        <p:nvSpPr>
          <p:cNvPr id="10" name="Text 7"/>
          <p:cNvSpPr/>
          <p:nvPr/>
        </p:nvSpPr>
        <p:spPr>
          <a:xfrm>
            <a:off x="2517696" y="2573893"/>
            <a:ext cx="3575328" cy="1777008"/>
          </a:xfrm>
          <a:prstGeom prst="rect">
            <a:avLst/>
          </a:prstGeom>
          <a:noFill/>
          <a:ln/>
        </p:spPr>
        <p:txBody>
          <a:bodyPr wrap="square" rtlCol="0" anchor="t"/>
          <a:lstStyle/>
          <a:p>
            <a:pPr marL="0" indent="0" algn="r">
              <a:lnSpc>
                <a:spcPts val="2799"/>
              </a:lnSpc>
              <a:buNone/>
            </a:pPr>
            <a:r>
              <a:rPr lang="en-US" sz="1750" dirty="0">
                <a:solidFill>
                  <a:srgbClr val="E2E6E9"/>
                </a:solidFill>
                <a:latin typeface="adonis-web" pitchFamily="34" charset="0"/>
                <a:ea typeface="adonis-web" pitchFamily="34" charset="-122"/>
                <a:cs typeface="adonis-web" pitchFamily="34" charset="-120"/>
              </a:rPr>
              <a:t>The system collects chest X-ray or CT scan images from patients suspected of having pneumonia. Robust data collection protocols ensure high-quality, diverse datasets.</a:t>
            </a:r>
            <a:endParaRPr lang="en-US" sz="1750" dirty="0"/>
          </a:p>
        </p:txBody>
      </p:sp>
      <p:sp>
        <p:nvSpPr>
          <p:cNvPr id="11" name="Shape 8"/>
          <p:cNvSpPr/>
          <p:nvPr/>
        </p:nvSpPr>
        <p:spPr>
          <a:xfrm>
            <a:off x="7565053" y="3383459"/>
            <a:ext cx="777597" cy="44410"/>
          </a:xfrm>
          <a:prstGeom prst="roundRect">
            <a:avLst>
              <a:gd name="adj" fmla="val 225151"/>
            </a:avLst>
          </a:prstGeom>
          <a:solidFill>
            <a:srgbClr val="194A99"/>
          </a:solidFill>
          <a:ln/>
        </p:spPr>
      </p:sp>
      <p:sp>
        <p:nvSpPr>
          <p:cNvPr id="12" name="Shape 9"/>
          <p:cNvSpPr/>
          <p:nvPr/>
        </p:nvSpPr>
        <p:spPr>
          <a:xfrm>
            <a:off x="7065109" y="3155752"/>
            <a:ext cx="499943" cy="499943"/>
          </a:xfrm>
          <a:prstGeom prst="roundRect">
            <a:avLst>
              <a:gd name="adj" fmla="val 20000"/>
            </a:avLst>
          </a:prstGeom>
          <a:solidFill>
            <a:srgbClr val="003180"/>
          </a:solidFill>
          <a:ln w="7620">
            <a:solidFill>
              <a:srgbClr val="194A99"/>
            </a:solidFill>
            <a:prstDash val="solid"/>
          </a:ln>
        </p:spPr>
      </p:sp>
      <p:sp>
        <p:nvSpPr>
          <p:cNvPr id="13" name="Text 10"/>
          <p:cNvSpPr/>
          <p:nvPr/>
        </p:nvSpPr>
        <p:spPr>
          <a:xfrm>
            <a:off x="7224058" y="3197423"/>
            <a:ext cx="182047" cy="416481"/>
          </a:xfrm>
          <a:prstGeom prst="rect">
            <a:avLst/>
          </a:prstGeom>
          <a:noFill/>
          <a:ln/>
        </p:spPr>
        <p:txBody>
          <a:bodyPr wrap="none" rtlCol="0" anchor="t"/>
          <a:lstStyle/>
          <a:p>
            <a:pPr marL="0" indent="0" algn="ctr">
              <a:lnSpc>
                <a:spcPts val="3281"/>
              </a:lnSpc>
              <a:buNone/>
            </a:pPr>
            <a:r>
              <a:rPr lang="en-US" sz="2624" dirty="0">
                <a:solidFill>
                  <a:srgbClr val="E2E6E9"/>
                </a:solidFill>
                <a:latin typeface="adonis-web" pitchFamily="34" charset="0"/>
                <a:ea typeface="adonis-web" pitchFamily="34" charset="-122"/>
                <a:cs typeface="adonis-web" pitchFamily="34" charset="-120"/>
              </a:rPr>
              <a:t>2</a:t>
            </a:r>
            <a:endParaRPr lang="en-US" sz="2624" dirty="0"/>
          </a:p>
        </p:txBody>
      </p:sp>
      <p:sp>
        <p:nvSpPr>
          <p:cNvPr id="14" name="Text 11"/>
          <p:cNvSpPr/>
          <p:nvPr/>
        </p:nvSpPr>
        <p:spPr>
          <a:xfrm>
            <a:off x="8537138" y="3204329"/>
            <a:ext cx="2777490" cy="347186"/>
          </a:xfrm>
          <a:prstGeom prst="rect">
            <a:avLst/>
          </a:prstGeom>
          <a:noFill/>
          <a:ln/>
        </p:spPr>
        <p:txBody>
          <a:bodyPr wrap="none" rtlCol="0" anchor="t"/>
          <a:lstStyle/>
          <a:p>
            <a:pPr marL="0" indent="0" algn="l">
              <a:lnSpc>
                <a:spcPts val="2734"/>
              </a:lnSpc>
              <a:buNone/>
            </a:pPr>
            <a:r>
              <a:rPr lang="en-US" sz="2187" dirty="0">
                <a:solidFill>
                  <a:srgbClr val="E2E6E9"/>
                </a:solidFill>
                <a:latin typeface="adonis-web" pitchFamily="34" charset="0"/>
                <a:ea typeface="adonis-web" pitchFamily="34" charset="-122"/>
                <a:cs typeface="adonis-web" pitchFamily="34" charset="-120"/>
              </a:rPr>
              <a:t>Image Processing</a:t>
            </a:r>
            <a:endParaRPr lang="en-US" sz="2187" dirty="0"/>
          </a:p>
        </p:txBody>
      </p:sp>
      <p:sp>
        <p:nvSpPr>
          <p:cNvPr id="15" name="Text 12"/>
          <p:cNvSpPr/>
          <p:nvPr/>
        </p:nvSpPr>
        <p:spPr>
          <a:xfrm>
            <a:off x="8537138" y="3684746"/>
            <a:ext cx="3575447" cy="1777008"/>
          </a:xfrm>
          <a:prstGeom prst="rect">
            <a:avLst/>
          </a:prstGeom>
          <a:noFill/>
          <a:ln/>
        </p:spPr>
        <p:txBody>
          <a:bodyPr wrap="square" rtlCol="0" anchor="t"/>
          <a:lstStyle/>
          <a:p>
            <a:pPr marL="0" indent="0" algn="l">
              <a:lnSpc>
                <a:spcPts val="2799"/>
              </a:lnSpc>
              <a:buNone/>
            </a:pPr>
            <a:r>
              <a:rPr lang="en-US" sz="1750" dirty="0">
                <a:solidFill>
                  <a:srgbClr val="E2E6E9"/>
                </a:solidFill>
                <a:latin typeface="adonis-web" pitchFamily="34" charset="0"/>
                <a:ea typeface="adonis-web" pitchFamily="34" charset="-122"/>
                <a:cs typeface="adonis-web" pitchFamily="34" charset="-120"/>
              </a:rPr>
              <a:t>Collected images undergo preprocessing steps like normalization, resizing, and segmentation to extract relevant features for analysis.</a:t>
            </a:r>
            <a:endParaRPr lang="en-US" sz="1750" dirty="0"/>
          </a:p>
        </p:txBody>
      </p:sp>
      <p:sp>
        <p:nvSpPr>
          <p:cNvPr id="16" name="Shape 13"/>
          <p:cNvSpPr/>
          <p:nvPr/>
        </p:nvSpPr>
        <p:spPr>
          <a:xfrm>
            <a:off x="6287512" y="5196542"/>
            <a:ext cx="777597" cy="44410"/>
          </a:xfrm>
          <a:prstGeom prst="roundRect">
            <a:avLst>
              <a:gd name="adj" fmla="val 225151"/>
            </a:avLst>
          </a:prstGeom>
          <a:solidFill>
            <a:srgbClr val="194A99"/>
          </a:solidFill>
          <a:ln/>
        </p:spPr>
      </p:sp>
      <p:sp>
        <p:nvSpPr>
          <p:cNvPr id="17" name="Shape 14"/>
          <p:cNvSpPr/>
          <p:nvPr/>
        </p:nvSpPr>
        <p:spPr>
          <a:xfrm>
            <a:off x="7065109" y="4968835"/>
            <a:ext cx="499943" cy="499943"/>
          </a:xfrm>
          <a:prstGeom prst="roundRect">
            <a:avLst>
              <a:gd name="adj" fmla="val 20000"/>
            </a:avLst>
          </a:prstGeom>
          <a:solidFill>
            <a:srgbClr val="003180"/>
          </a:solidFill>
          <a:ln w="7620">
            <a:solidFill>
              <a:srgbClr val="194A99"/>
            </a:solidFill>
            <a:prstDash val="solid"/>
          </a:ln>
        </p:spPr>
      </p:sp>
      <p:sp>
        <p:nvSpPr>
          <p:cNvPr id="18" name="Text 15"/>
          <p:cNvSpPr/>
          <p:nvPr/>
        </p:nvSpPr>
        <p:spPr>
          <a:xfrm>
            <a:off x="7224058" y="5010507"/>
            <a:ext cx="182047" cy="416481"/>
          </a:xfrm>
          <a:prstGeom prst="rect">
            <a:avLst/>
          </a:prstGeom>
          <a:noFill/>
          <a:ln/>
        </p:spPr>
        <p:txBody>
          <a:bodyPr wrap="none" rtlCol="0" anchor="t"/>
          <a:lstStyle/>
          <a:p>
            <a:pPr marL="0" indent="0" algn="ctr">
              <a:lnSpc>
                <a:spcPts val="3281"/>
              </a:lnSpc>
              <a:buNone/>
            </a:pPr>
            <a:r>
              <a:rPr lang="en-US" sz="2624" dirty="0">
                <a:solidFill>
                  <a:srgbClr val="E2E6E9"/>
                </a:solidFill>
                <a:latin typeface="adonis-web" pitchFamily="34" charset="0"/>
                <a:ea typeface="adonis-web" pitchFamily="34" charset="-122"/>
                <a:cs typeface="adonis-web" pitchFamily="34" charset="-120"/>
              </a:rPr>
              <a:t>3</a:t>
            </a:r>
            <a:endParaRPr lang="en-US" sz="2624" dirty="0"/>
          </a:p>
        </p:txBody>
      </p:sp>
      <p:sp>
        <p:nvSpPr>
          <p:cNvPr id="19" name="Text 16"/>
          <p:cNvSpPr/>
          <p:nvPr/>
        </p:nvSpPr>
        <p:spPr>
          <a:xfrm>
            <a:off x="3228142" y="5017413"/>
            <a:ext cx="2864882" cy="347186"/>
          </a:xfrm>
          <a:prstGeom prst="rect">
            <a:avLst/>
          </a:prstGeom>
          <a:noFill/>
          <a:ln/>
        </p:spPr>
        <p:txBody>
          <a:bodyPr wrap="none" rtlCol="0" anchor="t"/>
          <a:lstStyle/>
          <a:p>
            <a:pPr marL="0" indent="0" algn="r">
              <a:lnSpc>
                <a:spcPts val="2734"/>
              </a:lnSpc>
              <a:buNone/>
            </a:pPr>
            <a:r>
              <a:rPr lang="en-US" sz="2187" dirty="0">
                <a:solidFill>
                  <a:srgbClr val="E2E6E9"/>
                </a:solidFill>
                <a:latin typeface="adonis-web" pitchFamily="34" charset="0"/>
                <a:ea typeface="adonis-web" pitchFamily="34" charset="-122"/>
                <a:cs typeface="adonis-web" pitchFamily="34" charset="-120"/>
              </a:rPr>
              <a:t>Machine Learning Model</a:t>
            </a:r>
            <a:endParaRPr lang="en-US" sz="2187" dirty="0"/>
          </a:p>
        </p:txBody>
      </p:sp>
      <p:sp>
        <p:nvSpPr>
          <p:cNvPr id="20" name="Text 17"/>
          <p:cNvSpPr/>
          <p:nvPr/>
        </p:nvSpPr>
        <p:spPr>
          <a:xfrm>
            <a:off x="2517696" y="5497830"/>
            <a:ext cx="3575328" cy="1777008"/>
          </a:xfrm>
          <a:prstGeom prst="rect">
            <a:avLst/>
          </a:prstGeom>
          <a:noFill/>
          <a:ln/>
        </p:spPr>
        <p:txBody>
          <a:bodyPr wrap="square" rtlCol="0" anchor="t"/>
          <a:lstStyle/>
          <a:p>
            <a:pPr marL="0" indent="0" algn="r">
              <a:lnSpc>
                <a:spcPts val="2799"/>
              </a:lnSpc>
              <a:buNone/>
            </a:pPr>
            <a:r>
              <a:rPr lang="en-US" sz="1750" dirty="0">
                <a:solidFill>
                  <a:srgbClr val="E2E6E9"/>
                </a:solidFill>
                <a:latin typeface="adonis-web" pitchFamily="34" charset="0"/>
                <a:ea typeface="adonis-web" pitchFamily="34" charset="-122"/>
                <a:cs typeface="adonis-web" pitchFamily="34" charset="-120"/>
              </a:rPr>
              <a:t>The preprocessed images are fed into a deep learning model trained to detect patterns indicative of pneumonia. The model is continuously refined for improved accuracy.</a:t>
            </a:r>
            <a:endParaRPr lang="en-US" sz="175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2517696" y="1766173"/>
            <a:ext cx="8015407"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Data Collection and Preprocessing</a:t>
            </a:r>
            <a:endParaRPr lang="en-US" sz="4374" dirty="0"/>
          </a:p>
        </p:txBody>
      </p:sp>
      <p:sp>
        <p:nvSpPr>
          <p:cNvPr id="5" name="Text 2"/>
          <p:cNvSpPr/>
          <p:nvPr/>
        </p:nvSpPr>
        <p:spPr>
          <a:xfrm>
            <a:off x="2517696" y="2993708"/>
            <a:ext cx="4526399" cy="2487811"/>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Comprehensive data collection is crucial for the Pneumonia Disease Detection System. Medical imaging data, including chest X-rays and CT scans, are gathered from diverse healthcare facilities. This data is then preprocessed to ensure consistency, remove noise, and enhance the quality for optimal model training.</a:t>
            </a:r>
            <a:endParaRPr lang="en-US" sz="1750" dirty="0"/>
          </a:p>
        </p:txBody>
      </p:sp>
      <p:pic>
        <p:nvPicPr>
          <p:cNvPr id="6" name="Image 1" descr="preencoded.png"/>
          <p:cNvPicPr>
            <a:picLocks noChangeAspect="1"/>
          </p:cNvPicPr>
          <p:nvPr/>
        </p:nvPicPr>
        <p:blipFill>
          <a:blip r:embed="rId4"/>
          <a:stretch>
            <a:fillRect/>
          </a:stretch>
        </p:blipFill>
        <p:spPr>
          <a:xfrm>
            <a:off x="7593687" y="3043714"/>
            <a:ext cx="4526399" cy="3169801"/>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icPr>
            <a:picLocks noChangeAspect="1"/>
          </p:cNvPicPr>
          <p:nvPr/>
        </p:nvPicPr>
        <p:blipFill>
          <a:blip r:embed="rId4"/>
          <a:stretch>
            <a:fillRect/>
          </a:stretch>
        </p:blipFill>
        <p:spPr>
          <a:xfrm>
            <a:off x="10980420" y="0"/>
            <a:ext cx="3657600" cy="8229600"/>
          </a:xfrm>
          <a:prstGeom prst="rect">
            <a:avLst/>
          </a:prstGeom>
        </p:spPr>
      </p:pic>
      <p:sp>
        <p:nvSpPr>
          <p:cNvPr id="5" name="Text 1"/>
          <p:cNvSpPr/>
          <p:nvPr/>
        </p:nvSpPr>
        <p:spPr>
          <a:xfrm>
            <a:off x="833199" y="934760"/>
            <a:ext cx="7506653"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Feature Extraction and Selection</a:t>
            </a:r>
            <a:endParaRPr lang="en-US" sz="4374" dirty="0"/>
          </a:p>
        </p:txBody>
      </p:sp>
      <p:pic>
        <p:nvPicPr>
          <p:cNvPr id="6" name="Image 2" descr="preencoded.png"/>
          <p:cNvPicPr>
            <a:picLocks noChangeAspect="1"/>
          </p:cNvPicPr>
          <p:nvPr/>
        </p:nvPicPr>
        <p:blipFill>
          <a:blip r:embed="rId5"/>
          <a:stretch>
            <a:fillRect/>
          </a:stretch>
        </p:blipFill>
        <p:spPr>
          <a:xfrm>
            <a:off x="833199" y="1962388"/>
            <a:ext cx="1110972" cy="1777484"/>
          </a:xfrm>
          <a:prstGeom prst="rect">
            <a:avLst/>
          </a:prstGeom>
        </p:spPr>
      </p:pic>
      <p:sp>
        <p:nvSpPr>
          <p:cNvPr id="7" name="Text 2"/>
          <p:cNvSpPr/>
          <p:nvPr/>
        </p:nvSpPr>
        <p:spPr>
          <a:xfrm>
            <a:off x="2277428" y="2184559"/>
            <a:ext cx="2777490" cy="347186"/>
          </a:xfrm>
          <a:prstGeom prst="rect">
            <a:avLst/>
          </a:prstGeom>
          <a:noFill/>
          <a:ln/>
        </p:spPr>
        <p:txBody>
          <a:bodyPr wrap="none" rtlCol="0" anchor="t"/>
          <a:lstStyle/>
          <a:p>
            <a:pPr marL="0" indent="0" algn="l">
              <a:lnSpc>
                <a:spcPts val="2734"/>
              </a:lnSpc>
              <a:buNone/>
            </a:pPr>
            <a:r>
              <a:rPr lang="en-US" sz="2187" dirty="0">
                <a:solidFill>
                  <a:srgbClr val="E2E6E9"/>
                </a:solidFill>
                <a:latin typeface="adonis-web" pitchFamily="34" charset="0"/>
                <a:ea typeface="adonis-web" pitchFamily="34" charset="-122"/>
                <a:cs typeface="adonis-web" pitchFamily="34" charset="-120"/>
              </a:rPr>
              <a:t>Data Preprocessing</a:t>
            </a:r>
            <a:endParaRPr lang="en-US" sz="2187" dirty="0"/>
          </a:p>
        </p:txBody>
      </p:sp>
      <p:sp>
        <p:nvSpPr>
          <p:cNvPr id="8" name="Text 3"/>
          <p:cNvSpPr/>
          <p:nvPr/>
        </p:nvSpPr>
        <p:spPr>
          <a:xfrm>
            <a:off x="2277428" y="2664976"/>
            <a:ext cx="7862173" cy="710803"/>
          </a:xfrm>
          <a:prstGeom prst="rect">
            <a:avLst/>
          </a:prstGeom>
          <a:noFill/>
          <a:ln/>
        </p:spPr>
        <p:txBody>
          <a:bodyPr wrap="square" rtlCol="0" anchor="t"/>
          <a:lstStyle/>
          <a:p>
            <a:pPr marL="0" indent="0" algn="l">
              <a:lnSpc>
                <a:spcPts val="2799"/>
              </a:lnSpc>
              <a:buNone/>
            </a:pPr>
            <a:r>
              <a:rPr lang="en-US" sz="1750" dirty="0">
                <a:solidFill>
                  <a:srgbClr val="E2E6E9"/>
                </a:solidFill>
                <a:latin typeface="adonis-web" pitchFamily="34" charset="0"/>
                <a:ea typeface="adonis-web" pitchFamily="34" charset="-122"/>
                <a:cs typeface="adonis-web" pitchFamily="34" charset="-120"/>
              </a:rPr>
              <a:t>Clean and normalize the input data, handling missing values and outliers to ensure high-quality features.</a:t>
            </a:r>
            <a:endParaRPr lang="en-US" sz="1750" dirty="0"/>
          </a:p>
        </p:txBody>
      </p:sp>
      <p:pic>
        <p:nvPicPr>
          <p:cNvPr id="9" name="Image 3" descr="preencoded.png"/>
          <p:cNvPicPr>
            <a:picLocks noChangeAspect="1"/>
          </p:cNvPicPr>
          <p:nvPr/>
        </p:nvPicPr>
        <p:blipFill>
          <a:blip r:embed="rId6"/>
          <a:stretch>
            <a:fillRect/>
          </a:stretch>
        </p:blipFill>
        <p:spPr>
          <a:xfrm>
            <a:off x="833199" y="3739872"/>
            <a:ext cx="1110972" cy="1777484"/>
          </a:xfrm>
          <a:prstGeom prst="rect">
            <a:avLst/>
          </a:prstGeom>
        </p:spPr>
      </p:pic>
      <p:sp>
        <p:nvSpPr>
          <p:cNvPr id="10" name="Text 4"/>
          <p:cNvSpPr/>
          <p:nvPr/>
        </p:nvSpPr>
        <p:spPr>
          <a:xfrm>
            <a:off x="2277428" y="3962043"/>
            <a:ext cx="2777490" cy="347186"/>
          </a:xfrm>
          <a:prstGeom prst="rect">
            <a:avLst/>
          </a:prstGeom>
          <a:noFill/>
          <a:ln/>
        </p:spPr>
        <p:txBody>
          <a:bodyPr wrap="none" rtlCol="0" anchor="t"/>
          <a:lstStyle/>
          <a:p>
            <a:pPr marL="0" indent="0" algn="l">
              <a:lnSpc>
                <a:spcPts val="2734"/>
              </a:lnSpc>
              <a:buNone/>
            </a:pPr>
            <a:r>
              <a:rPr lang="en-US" sz="2187" dirty="0">
                <a:solidFill>
                  <a:srgbClr val="E2E6E9"/>
                </a:solidFill>
                <a:latin typeface="adonis-web" pitchFamily="34" charset="0"/>
                <a:ea typeface="adonis-web" pitchFamily="34" charset="-122"/>
                <a:cs typeface="adonis-web" pitchFamily="34" charset="-120"/>
              </a:rPr>
              <a:t>Feature Engineering</a:t>
            </a:r>
            <a:endParaRPr lang="en-US" sz="2187" dirty="0"/>
          </a:p>
        </p:txBody>
      </p:sp>
      <p:sp>
        <p:nvSpPr>
          <p:cNvPr id="11" name="Text 5"/>
          <p:cNvSpPr/>
          <p:nvPr/>
        </p:nvSpPr>
        <p:spPr>
          <a:xfrm>
            <a:off x="2277428" y="4442460"/>
            <a:ext cx="7862173" cy="710803"/>
          </a:xfrm>
          <a:prstGeom prst="rect">
            <a:avLst/>
          </a:prstGeom>
          <a:noFill/>
          <a:ln/>
        </p:spPr>
        <p:txBody>
          <a:bodyPr wrap="square" rtlCol="0" anchor="t"/>
          <a:lstStyle/>
          <a:p>
            <a:pPr marL="0" indent="0" algn="l">
              <a:lnSpc>
                <a:spcPts val="2799"/>
              </a:lnSpc>
              <a:buNone/>
            </a:pPr>
            <a:r>
              <a:rPr lang="en-US" sz="1750" dirty="0">
                <a:solidFill>
                  <a:srgbClr val="E2E6E9"/>
                </a:solidFill>
                <a:latin typeface="adonis-web" pitchFamily="34" charset="0"/>
                <a:ea typeface="adonis-web" pitchFamily="34" charset="-122"/>
                <a:cs typeface="adonis-web" pitchFamily="34" charset="-120"/>
              </a:rPr>
              <a:t>Create new features by combining or transforming the raw data, capturing key insights about pneumonia patterns.</a:t>
            </a:r>
            <a:endParaRPr lang="en-US" sz="1750" dirty="0"/>
          </a:p>
        </p:txBody>
      </p:sp>
      <p:pic>
        <p:nvPicPr>
          <p:cNvPr id="12" name="Image 4" descr="preencoded.png"/>
          <p:cNvPicPr>
            <a:picLocks noChangeAspect="1"/>
          </p:cNvPicPr>
          <p:nvPr/>
        </p:nvPicPr>
        <p:blipFill>
          <a:blip r:embed="rId7"/>
          <a:stretch>
            <a:fillRect/>
          </a:stretch>
        </p:blipFill>
        <p:spPr>
          <a:xfrm>
            <a:off x="833199" y="5517356"/>
            <a:ext cx="1110972" cy="1777484"/>
          </a:xfrm>
          <a:prstGeom prst="rect">
            <a:avLst/>
          </a:prstGeom>
        </p:spPr>
      </p:pic>
      <p:sp>
        <p:nvSpPr>
          <p:cNvPr id="13" name="Text 6"/>
          <p:cNvSpPr/>
          <p:nvPr/>
        </p:nvSpPr>
        <p:spPr>
          <a:xfrm>
            <a:off x="2277428" y="5739527"/>
            <a:ext cx="2777490" cy="347186"/>
          </a:xfrm>
          <a:prstGeom prst="rect">
            <a:avLst/>
          </a:prstGeom>
          <a:noFill/>
          <a:ln/>
        </p:spPr>
        <p:txBody>
          <a:bodyPr wrap="none" rtlCol="0" anchor="t"/>
          <a:lstStyle/>
          <a:p>
            <a:pPr marL="0" indent="0" algn="l">
              <a:lnSpc>
                <a:spcPts val="2734"/>
              </a:lnSpc>
              <a:buNone/>
            </a:pPr>
            <a:r>
              <a:rPr lang="en-US" sz="2187" dirty="0">
                <a:solidFill>
                  <a:srgbClr val="E2E6E9"/>
                </a:solidFill>
                <a:latin typeface="adonis-web" pitchFamily="34" charset="0"/>
                <a:ea typeface="adonis-web" pitchFamily="34" charset="-122"/>
                <a:cs typeface="adonis-web" pitchFamily="34" charset="-120"/>
              </a:rPr>
              <a:t>Feature Selection</a:t>
            </a:r>
            <a:endParaRPr lang="en-US" sz="2187" dirty="0"/>
          </a:p>
        </p:txBody>
      </p:sp>
      <p:sp>
        <p:nvSpPr>
          <p:cNvPr id="14" name="Text 7"/>
          <p:cNvSpPr/>
          <p:nvPr/>
        </p:nvSpPr>
        <p:spPr>
          <a:xfrm>
            <a:off x="2277428" y="6219944"/>
            <a:ext cx="7862173" cy="710803"/>
          </a:xfrm>
          <a:prstGeom prst="rect">
            <a:avLst/>
          </a:prstGeom>
          <a:noFill/>
          <a:ln/>
        </p:spPr>
        <p:txBody>
          <a:bodyPr wrap="square" rtlCol="0" anchor="t"/>
          <a:lstStyle/>
          <a:p>
            <a:pPr marL="0" indent="0" algn="l">
              <a:lnSpc>
                <a:spcPts val="2799"/>
              </a:lnSpc>
              <a:buNone/>
            </a:pPr>
            <a:r>
              <a:rPr lang="en-US" sz="1750" dirty="0">
                <a:solidFill>
                  <a:srgbClr val="E2E6E9"/>
                </a:solidFill>
                <a:latin typeface="adonis-web" pitchFamily="34" charset="0"/>
                <a:ea typeface="adonis-web" pitchFamily="34" charset="-122"/>
                <a:cs typeface="adonis-web" pitchFamily="34" charset="-120"/>
              </a:rPr>
              <a:t>Identify the most informative features using techniques like correlation analysis and recursive feature elimination.</a:t>
            </a:r>
            <a:endParaRPr lang="en-US" sz="175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2517696" y="1510070"/>
            <a:ext cx="6837878"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Machine Learning Algorithms</a:t>
            </a:r>
            <a:endParaRPr lang="en-US" sz="4374" dirty="0"/>
          </a:p>
        </p:txBody>
      </p:sp>
      <p:sp>
        <p:nvSpPr>
          <p:cNvPr id="5" name="Text 2"/>
          <p:cNvSpPr/>
          <p:nvPr/>
        </p:nvSpPr>
        <p:spPr>
          <a:xfrm>
            <a:off x="2517696" y="2759869"/>
            <a:ext cx="1992154" cy="694373"/>
          </a:xfrm>
          <a:prstGeom prst="rect">
            <a:avLst/>
          </a:prstGeom>
          <a:noFill/>
          <a:ln/>
        </p:spPr>
        <p:txBody>
          <a:bodyPr wrap="square" rtlCol="0" anchor="t"/>
          <a:lstStyle/>
          <a:p>
            <a:pPr marL="0" indent="0">
              <a:lnSpc>
                <a:spcPts val="2734"/>
              </a:lnSpc>
              <a:buNone/>
            </a:pPr>
            <a:r>
              <a:rPr lang="en-US" sz="2187" dirty="0">
                <a:solidFill>
                  <a:srgbClr val="F5F0F0"/>
                </a:solidFill>
                <a:latin typeface="adonis-web" pitchFamily="34" charset="0"/>
                <a:ea typeface="adonis-web" pitchFamily="34" charset="-122"/>
                <a:cs typeface="adonis-web" pitchFamily="34" charset="-120"/>
              </a:rPr>
              <a:t>Logistic Regression</a:t>
            </a:r>
            <a:endParaRPr lang="en-US" sz="2187" dirty="0"/>
          </a:p>
        </p:txBody>
      </p:sp>
      <p:sp>
        <p:nvSpPr>
          <p:cNvPr id="6" name="Text 3"/>
          <p:cNvSpPr/>
          <p:nvPr/>
        </p:nvSpPr>
        <p:spPr>
          <a:xfrm>
            <a:off x="2517696" y="3676412"/>
            <a:ext cx="1992154" cy="2487811"/>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A widely used algorithm for binary classification tasks, such as predicting whether a patient has pneumonia or not.</a:t>
            </a:r>
            <a:endParaRPr lang="en-US" sz="1750" dirty="0"/>
          </a:p>
        </p:txBody>
      </p:sp>
      <p:sp>
        <p:nvSpPr>
          <p:cNvPr id="7" name="Text 4"/>
          <p:cNvSpPr/>
          <p:nvPr/>
        </p:nvSpPr>
        <p:spPr>
          <a:xfrm>
            <a:off x="5059442" y="2759869"/>
            <a:ext cx="1992154" cy="347186"/>
          </a:xfrm>
          <a:prstGeom prst="rect">
            <a:avLst/>
          </a:prstGeom>
          <a:noFill/>
          <a:ln/>
        </p:spPr>
        <p:txBody>
          <a:bodyPr wrap="none" rtlCol="0" anchor="t"/>
          <a:lstStyle/>
          <a:p>
            <a:pPr marL="0" indent="0">
              <a:lnSpc>
                <a:spcPts val="2734"/>
              </a:lnSpc>
              <a:buNone/>
            </a:pPr>
            <a:r>
              <a:rPr lang="en-US" sz="2187" dirty="0">
                <a:solidFill>
                  <a:srgbClr val="F5F0F0"/>
                </a:solidFill>
                <a:latin typeface="adonis-web" pitchFamily="34" charset="0"/>
                <a:ea typeface="adonis-web" pitchFamily="34" charset="-122"/>
                <a:cs typeface="adonis-web" pitchFamily="34" charset="-120"/>
              </a:rPr>
              <a:t>Decision Trees</a:t>
            </a:r>
            <a:endParaRPr lang="en-US" sz="2187" dirty="0"/>
          </a:p>
        </p:txBody>
      </p:sp>
      <p:sp>
        <p:nvSpPr>
          <p:cNvPr id="8" name="Text 5"/>
          <p:cNvSpPr/>
          <p:nvPr/>
        </p:nvSpPr>
        <p:spPr>
          <a:xfrm>
            <a:off x="5059442" y="3329226"/>
            <a:ext cx="1992154" cy="2843213"/>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An intuitive algorithm that recursively splits the data based on feature importance, creating a tree-like structure for predictions.</a:t>
            </a:r>
            <a:endParaRPr lang="en-US" sz="1750" dirty="0"/>
          </a:p>
        </p:txBody>
      </p:sp>
      <p:sp>
        <p:nvSpPr>
          <p:cNvPr id="9" name="Text 6"/>
          <p:cNvSpPr/>
          <p:nvPr/>
        </p:nvSpPr>
        <p:spPr>
          <a:xfrm>
            <a:off x="7601188" y="2759869"/>
            <a:ext cx="1992154" cy="347186"/>
          </a:xfrm>
          <a:prstGeom prst="rect">
            <a:avLst/>
          </a:prstGeom>
          <a:noFill/>
          <a:ln/>
        </p:spPr>
        <p:txBody>
          <a:bodyPr wrap="none" rtlCol="0" anchor="t"/>
          <a:lstStyle/>
          <a:p>
            <a:pPr marL="0" indent="0">
              <a:lnSpc>
                <a:spcPts val="2734"/>
              </a:lnSpc>
              <a:buNone/>
            </a:pPr>
            <a:r>
              <a:rPr lang="en-US" sz="2187" dirty="0">
                <a:solidFill>
                  <a:srgbClr val="F5F0F0"/>
                </a:solidFill>
                <a:latin typeface="adonis-web" pitchFamily="34" charset="0"/>
                <a:ea typeface="adonis-web" pitchFamily="34" charset="-122"/>
                <a:cs typeface="adonis-web" pitchFamily="34" charset="-120"/>
              </a:rPr>
              <a:t>Random Forest</a:t>
            </a:r>
            <a:endParaRPr lang="en-US" sz="2187" dirty="0"/>
          </a:p>
        </p:txBody>
      </p:sp>
      <p:sp>
        <p:nvSpPr>
          <p:cNvPr id="10" name="Text 7"/>
          <p:cNvSpPr/>
          <p:nvPr/>
        </p:nvSpPr>
        <p:spPr>
          <a:xfrm>
            <a:off x="7601188" y="3329226"/>
            <a:ext cx="1992154" cy="2132409"/>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An ensemble learning method that combines multiple decision trees to improve accuracy and robustness.</a:t>
            </a:r>
            <a:endParaRPr lang="en-US" sz="1750" dirty="0"/>
          </a:p>
        </p:txBody>
      </p:sp>
      <p:sp>
        <p:nvSpPr>
          <p:cNvPr id="11" name="Text 8"/>
          <p:cNvSpPr/>
          <p:nvPr/>
        </p:nvSpPr>
        <p:spPr>
          <a:xfrm>
            <a:off x="10142934" y="2759869"/>
            <a:ext cx="1992154" cy="694373"/>
          </a:xfrm>
          <a:prstGeom prst="rect">
            <a:avLst/>
          </a:prstGeom>
          <a:noFill/>
          <a:ln/>
        </p:spPr>
        <p:txBody>
          <a:bodyPr wrap="square" rtlCol="0" anchor="t"/>
          <a:lstStyle/>
          <a:p>
            <a:pPr marL="0" indent="0">
              <a:lnSpc>
                <a:spcPts val="2734"/>
              </a:lnSpc>
              <a:buNone/>
            </a:pPr>
            <a:r>
              <a:rPr lang="en-US" sz="2187" dirty="0">
                <a:solidFill>
                  <a:srgbClr val="F5F0F0"/>
                </a:solidFill>
                <a:latin typeface="adonis-web" pitchFamily="34" charset="0"/>
                <a:ea typeface="adonis-web" pitchFamily="34" charset="-122"/>
                <a:cs typeface="adonis-web" pitchFamily="34" charset="-120"/>
              </a:rPr>
              <a:t>Convolutional Neural Networks</a:t>
            </a:r>
            <a:endParaRPr lang="en-US" sz="2187" dirty="0"/>
          </a:p>
        </p:txBody>
      </p:sp>
      <p:sp>
        <p:nvSpPr>
          <p:cNvPr id="12" name="Text 9"/>
          <p:cNvSpPr/>
          <p:nvPr/>
        </p:nvSpPr>
        <p:spPr>
          <a:xfrm>
            <a:off x="10142934" y="3676412"/>
            <a:ext cx="1992154" cy="2843213"/>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Powerful deep learning models that excel at image recognition, which can be applied to analyze chest X-rays for pneumonia detection.</a:t>
            </a:r>
            <a:endParaRPr lang="en-US" sz="175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2517696" y="696039"/>
            <a:ext cx="6955036"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Model Training and Validation</a:t>
            </a:r>
            <a:endParaRPr lang="en-US" sz="4374" dirty="0"/>
          </a:p>
        </p:txBody>
      </p:sp>
      <p:sp>
        <p:nvSpPr>
          <p:cNvPr id="5" name="Text 2"/>
          <p:cNvSpPr/>
          <p:nvPr/>
        </p:nvSpPr>
        <p:spPr>
          <a:xfrm>
            <a:off x="2517696" y="1834753"/>
            <a:ext cx="9594890"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To ensure the accuracy and reliability of the pneumonia detection system, the machine learning models undergo rigorous training and validation. The training process involves feeding the model vast amounts of labeled chest X-ray images, allowing it to learn the distinctive patterns and features associated with pneumonia.</a:t>
            </a:r>
            <a:endParaRPr lang="en-US" sz="1750" dirty="0"/>
          </a:p>
        </p:txBody>
      </p:sp>
      <p:sp>
        <p:nvSpPr>
          <p:cNvPr id="6" name="Text 3"/>
          <p:cNvSpPr/>
          <p:nvPr/>
        </p:nvSpPr>
        <p:spPr>
          <a:xfrm>
            <a:off x="2517696" y="3506272"/>
            <a:ext cx="9594890" cy="1066205"/>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Validation is crucial to evaluate the model's performance. Cross-validation techniques, such as k-fold cross-validation, are used to assess the model's generalization capabilities and catch any potential overfitting issues. This ensures the model can accurately predict pneumonia in new, unseen data.</a:t>
            </a:r>
            <a:endParaRPr lang="en-US" sz="1750" dirty="0"/>
          </a:p>
        </p:txBody>
      </p:sp>
      <p:sp>
        <p:nvSpPr>
          <p:cNvPr id="7" name="Shape 4"/>
          <p:cNvSpPr/>
          <p:nvPr/>
        </p:nvSpPr>
        <p:spPr>
          <a:xfrm>
            <a:off x="2517696" y="4822388"/>
            <a:ext cx="9594890" cy="2711053"/>
          </a:xfrm>
          <a:prstGeom prst="roundRect">
            <a:avLst>
              <a:gd name="adj" fmla="val 3688"/>
            </a:avLst>
          </a:prstGeom>
          <a:noFill/>
          <a:ln w="7620">
            <a:solidFill>
              <a:srgbClr val="FFFFFF">
                <a:alpha val="24000"/>
              </a:srgbClr>
            </a:solidFill>
            <a:prstDash val="solid"/>
          </a:ln>
        </p:spPr>
      </p:sp>
      <p:sp>
        <p:nvSpPr>
          <p:cNvPr id="8" name="Shape 5"/>
          <p:cNvSpPr/>
          <p:nvPr/>
        </p:nvSpPr>
        <p:spPr>
          <a:xfrm>
            <a:off x="2525316" y="4830008"/>
            <a:ext cx="9579650" cy="1347907"/>
          </a:xfrm>
          <a:prstGeom prst="rect">
            <a:avLst/>
          </a:prstGeom>
          <a:solidFill>
            <a:srgbClr val="FFFFFF">
              <a:alpha val="4000"/>
            </a:srgbClr>
          </a:solidFill>
          <a:ln/>
        </p:spPr>
      </p:sp>
      <p:sp>
        <p:nvSpPr>
          <p:cNvPr id="9" name="Text 6"/>
          <p:cNvSpPr/>
          <p:nvPr/>
        </p:nvSpPr>
        <p:spPr>
          <a:xfrm>
            <a:off x="2747962" y="4970859"/>
            <a:ext cx="1467683" cy="1066205"/>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Model Performance Metrics</a:t>
            </a:r>
            <a:endParaRPr lang="en-US" sz="1750" dirty="0"/>
          </a:p>
        </p:txBody>
      </p:sp>
      <p:sp>
        <p:nvSpPr>
          <p:cNvPr id="10" name="Text 7"/>
          <p:cNvSpPr/>
          <p:nvPr/>
        </p:nvSpPr>
        <p:spPr>
          <a:xfrm>
            <a:off x="4667607" y="4970859"/>
            <a:ext cx="1463873" cy="355402"/>
          </a:xfrm>
          <a:prstGeom prst="rect">
            <a:avLst/>
          </a:prstGeom>
          <a:noFill/>
          <a:ln/>
        </p:spPr>
        <p:txBody>
          <a:bodyPr wrap="non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Accuracy</a:t>
            </a:r>
            <a:endParaRPr lang="en-US" sz="1750" dirty="0"/>
          </a:p>
        </p:txBody>
      </p:sp>
      <p:sp>
        <p:nvSpPr>
          <p:cNvPr id="11" name="Text 8"/>
          <p:cNvSpPr/>
          <p:nvPr/>
        </p:nvSpPr>
        <p:spPr>
          <a:xfrm>
            <a:off x="6583442" y="4970859"/>
            <a:ext cx="1463873" cy="355402"/>
          </a:xfrm>
          <a:prstGeom prst="rect">
            <a:avLst/>
          </a:prstGeom>
          <a:noFill/>
          <a:ln/>
        </p:spPr>
        <p:txBody>
          <a:bodyPr wrap="non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Precision</a:t>
            </a:r>
            <a:endParaRPr lang="en-US" sz="1750" dirty="0"/>
          </a:p>
        </p:txBody>
      </p:sp>
      <p:sp>
        <p:nvSpPr>
          <p:cNvPr id="12" name="Text 9"/>
          <p:cNvSpPr/>
          <p:nvPr/>
        </p:nvSpPr>
        <p:spPr>
          <a:xfrm>
            <a:off x="8499277" y="4970859"/>
            <a:ext cx="1463873" cy="355402"/>
          </a:xfrm>
          <a:prstGeom prst="rect">
            <a:avLst/>
          </a:prstGeom>
          <a:noFill/>
          <a:ln/>
        </p:spPr>
        <p:txBody>
          <a:bodyPr wrap="non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Recall</a:t>
            </a:r>
            <a:endParaRPr lang="en-US" sz="1750" dirty="0"/>
          </a:p>
        </p:txBody>
      </p:sp>
      <p:sp>
        <p:nvSpPr>
          <p:cNvPr id="13" name="Text 10"/>
          <p:cNvSpPr/>
          <p:nvPr/>
        </p:nvSpPr>
        <p:spPr>
          <a:xfrm>
            <a:off x="10415111" y="4970859"/>
            <a:ext cx="1467683" cy="355402"/>
          </a:xfrm>
          <a:prstGeom prst="rect">
            <a:avLst/>
          </a:prstGeom>
          <a:noFill/>
          <a:ln/>
        </p:spPr>
        <p:txBody>
          <a:bodyPr wrap="non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F1-Score</a:t>
            </a:r>
            <a:endParaRPr lang="en-US" sz="1750" dirty="0"/>
          </a:p>
        </p:txBody>
      </p:sp>
      <p:sp>
        <p:nvSpPr>
          <p:cNvPr id="14" name="Shape 11"/>
          <p:cNvSpPr/>
          <p:nvPr/>
        </p:nvSpPr>
        <p:spPr>
          <a:xfrm>
            <a:off x="2525316" y="6177915"/>
            <a:ext cx="9579650" cy="1347907"/>
          </a:xfrm>
          <a:prstGeom prst="rect">
            <a:avLst/>
          </a:prstGeom>
          <a:solidFill>
            <a:srgbClr val="000000">
              <a:alpha val="4000"/>
            </a:srgbClr>
          </a:solidFill>
          <a:ln/>
        </p:spPr>
      </p:sp>
      <p:sp>
        <p:nvSpPr>
          <p:cNvPr id="15" name="Text 12"/>
          <p:cNvSpPr/>
          <p:nvPr/>
        </p:nvSpPr>
        <p:spPr>
          <a:xfrm>
            <a:off x="2747962" y="6318766"/>
            <a:ext cx="1467683" cy="1066205"/>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Pneumonia Detection Model</a:t>
            </a:r>
            <a:endParaRPr lang="en-US" sz="1750" dirty="0"/>
          </a:p>
        </p:txBody>
      </p:sp>
      <p:sp>
        <p:nvSpPr>
          <p:cNvPr id="16" name="Text 13"/>
          <p:cNvSpPr/>
          <p:nvPr/>
        </p:nvSpPr>
        <p:spPr>
          <a:xfrm>
            <a:off x="4667607" y="6318766"/>
            <a:ext cx="1463873" cy="355402"/>
          </a:xfrm>
          <a:prstGeom prst="rect">
            <a:avLst/>
          </a:prstGeom>
          <a:noFill/>
          <a:ln/>
        </p:spPr>
        <p:txBody>
          <a:bodyPr wrap="none" rtlCol="0" anchor="t"/>
          <a:lstStyle/>
          <a:p>
            <a:pPr marL="0" indent="0">
              <a:lnSpc>
                <a:spcPts val="2799"/>
              </a:lnSpc>
              <a:buNone/>
            </a:pPr>
            <a:r>
              <a:rPr lang="en-US" sz="1750" dirty="0" smtClean="0">
                <a:solidFill>
                  <a:srgbClr val="E2E6E9"/>
                </a:solidFill>
                <a:latin typeface="adonis-web" pitchFamily="34" charset="0"/>
                <a:ea typeface="adonis-web" pitchFamily="34" charset="-122"/>
                <a:cs typeface="adonis-web" pitchFamily="34" charset="-120"/>
              </a:rPr>
              <a:t>92%</a:t>
            </a:r>
            <a:endParaRPr lang="en-US" sz="1750" dirty="0"/>
          </a:p>
        </p:txBody>
      </p:sp>
      <p:sp>
        <p:nvSpPr>
          <p:cNvPr id="17" name="Text 14"/>
          <p:cNvSpPr/>
          <p:nvPr/>
        </p:nvSpPr>
        <p:spPr>
          <a:xfrm>
            <a:off x="6583442" y="6318766"/>
            <a:ext cx="1463873" cy="355402"/>
          </a:xfrm>
          <a:prstGeom prst="rect">
            <a:avLst/>
          </a:prstGeom>
          <a:noFill/>
          <a:ln/>
        </p:spPr>
        <p:txBody>
          <a:bodyPr wrap="non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94.1%</a:t>
            </a:r>
            <a:endParaRPr lang="en-US" sz="1750" dirty="0"/>
          </a:p>
        </p:txBody>
      </p:sp>
      <p:sp>
        <p:nvSpPr>
          <p:cNvPr id="18" name="Text 15"/>
          <p:cNvSpPr/>
          <p:nvPr/>
        </p:nvSpPr>
        <p:spPr>
          <a:xfrm>
            <a:off x="8499277" y="6318766"/>
            <a:ext cx="1463873" cy="355402"/>
          </a:xfrm>
          <a:prstGeom prst="rect">
            <a:avLst/>
          </a:prstGeom>
          <a:noFill/>
          <a:ln/>
        </p:spPr>
        <p:txBody>
          <a:bodyPr wrap="non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90.8%</a:t>
            </a:r>
            <a:endParaRPr lang="en-US" sz="1750" dirty="0"/>
          </a:p>
        </p:txBody>
      </p:sp>
      <p:sp>
        <p:nvSpPr>
          <p:cNvPr id="19" name="Text 16"/>
          <p:cNvSpPr/>
          <p:nvPr/>
        </p:nvSpPr>
        <p:spPr>
          <a:xfrm>
            <a:off x="10415111" y="6318766"/>
            <a:ext cx="1467683" cy="355402"/>
          </a:xfrm>
          <a:prstGeom prst="rect">
            <a:avLst/>
          </a:prstGeom>
          <a:noFill/>
          <a:ln/>
        </p:spPr>
        <p:txBody>
          <a:bodyPr wrap="non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92.4%</a:t>
            </a:r>
            <a:endParaRPr lang="en-US" sz="1750"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2643188" y="595193"/>
            <a:ext cx="6356152" cy="676275"/>
          </a:xfrm>
          <a:prstGeom prst="rect">
            <a:avLst/>
          </a:prstGeom>
          <a:noFill/>
          <a:ln/>
        </p:spPr>
        <p:txBody>
          <a:bodyPr wrap="none" rtlCol="0" anchor="t"/>
          <a:lstStyle/>
          <a:p>
            <a:pPr marL="0" indent="0">
              <a:lnSpc>
                <a:spcPts val="5325"/>
              </a:lnSpc>
              <a:buNone/>
            </a:pPr>
            <a:r>
              <a:rPr lang="en-US" sz="4260" dirty="0">
                <a:solidFill>
                  <a:srgbClr val="F5F0F0"/>
                </a:solidFill>
                <a:latin typeface="adonis-web" pitchFamily="34" charset="0"/>
                <a:ea typeface="adonis-web" pitchFamily="34" charset="-122"/>
                <a:cs typeface="adonis-web" pitchFamily="34" charset="-120"/>
              </a:rPr>
              <a:t>Deployment and Integration</a:t>
            </a:r>
            <a:endParaRPr lang="en-US" sz="4260" dirty="0"/>
          </a:p>
        </p:txBody>
      </p:sp>
      <p:sp>
        <p:nvSpPr>
          <p:cNvPr id="5" name="Shape 2"/>
          <p:cNvSpPr/>
          <p:nvPr/>
        </p:nvSpPr>
        <p:spPr>
          <a:xfrm>
            <a:off x="2643188" y="1704142"/>
            <a:ext cx="1557338" cy="1246703"/>
          </a:xfrm>
          <a:prstGeom prst="roundRect">
            <a:avLst>
              <a:gd name="adj" fmla="val 7811"/>
            </a:avLst>
          </a:prstGeom>
          <a:solidFill>
            <a:srgbClr val="003180"/>
          </a:solidFill>
          <a:ln w="7620">
            <a:solidFill>
              <a:srgbClr val="194A99"/>
            </a:solidFill>
            <a:prstDash val="solid"/>
          </a:ln>
        </p:spPr>
      </p:sp>
      <p:sp>
        <p:nvSpPr>
          <p:cNvPr id="6" name="Text 3"/>
          <p:cNvSpPr/>
          <p:nvPr/>
        </p:nvSpPr>
        <p:spPr>
          <a:xfrm>
            <a:off x="2867144" y="2111097"/>
            <a:ext cx="147637" cy="432792"/>
          </a:xfrm>
          <a:prstGeom prst="rect">
            <a:avLst/>
          </a:prstGeom>
          <a:noFill/>
          <a:ln/>
        </p:spPr>
        <p:txBody>
          <a:bodyPr wrap="none" rtlCol="0" anchor="t"/>
          <a:lstStyle/>
          <a:p>
            <a:pPr marL="0" indent="0" algn="ctr">
              <a:lnSpc>
                <a:spcPts val="3408"/>
              </a:lnSpc>
              <a:buNone/>
            </a:pPr>
            <a:r>
              <a:rPr lang="en-US" sz="2130" dirty="0">
                <a:solidFill>
                  <a:srgbClr val="E2E6E9"/>
                </a:solidFill>
                <a:latin typeface="adonis-web" pitchFamily="34" charset="0"/>
                <a:ea typeface="adonis-web" pitchFamily="34" charset="-122"/>
                <a:cs typeface="adonis-web" pitchFamily="34" charset="-120"/>
              </a:rPr>
              <a:t>1</a:t>
            </a:r>
            <a:endParaRPr lang="en-US" sz="2130" dirty="0"/>
          </a:p>
        </p:txBody>
      </p:sp>
      <p:sp>
        <p:nvSpPr>
          <p:cNvPr id="7" name="Text 4"/>
          <p:cNvSpPr/>
          <p:nvPr/>
        </p:nvSpPr>
        <p:spPr>
          <a:xfrm>
            <a:off x="4416862" y="1920478"/>
            <a:ext cx="2704743" cy="338138"/>
          </a:xfrm>
          <a:prstGeom prst="rect">
            <a:avLst/>
          </a:prstGeom>
          <a:noFill/>
          <a:ln/>
        </p:spPr>
        <p:txBody>
          <a:bodyPr wrap="none" rtlCol="0" anchor="t"/>
          <a:lstStyle/>
          <a:p>
            <a:pPr marL="0" indent="0" algn="l">
              <a:lnSpc>
                <a:spcPts val="2662"/>
              </a:lnSpc>
              <a:buNone/>
            </a:pPr>
            <a:r>
              <a:rPr lang="en-US" sz="2130" dirty="0">
                <a:solidFill>
                  <a:srgbClr val="E2E6E9"/>
                </a:solidFill>
                <a:latin typeface="adonis-web" pitchFamily="34" charset="0"/>
                <a:ea typeface="adonis-web" pitchFamily="34" charset="-122"/>
                <a:cs typeface="adonis-web" pitchFamily="34" charset="-120"/>
              </a:rPr>
              <a:t>Pilot Project</a:t>
            </a:r>
            <a:endParaRPr lang="en-US" sz="2130" dirty="0"/>
          </a:p>
        </p:txBody>
      </p:sp>
      <p:sp>
        <p:nvSpPr>
          <p:cNvPr id="8" name="Text 5"/>
          <p:cNvSpPr/>
          <p:nvPr/>
        </p:nvSpPr>
        <p:spPr>
          <a:xfrm>
            <a:off x="4416862" y="2388394"/>
            <a:ext cx="3509724" cy="346115"/>
          </a:xfrm>
          <a:prstGeom prst="rect">
            <a:avLst/>
          </a:prstGeom>
          <a:noFill/>
          <a:ln/>
        </p:spPr>
        <p:txBody>
          <a:bodyPr wrap="none" rtlCol="0" anchor="t"/>
          <a:lstStyle/>
          <a:p>
            <a:pPr marL="0" indent="0" algn="l">
              <a:lnSpc>
                <a:spcPts val="2726"/>
              </a:lnSpc>
              <a:buNone/>
            </a:pPr>
            <a:r>
              <a:rPr lang="en-US" sz="1704" dirty="0">
                <a:solidFill>
                  <a:srgbClr val="E2E6E9"/>
                </a:solidFill>
                <a:latin typeface="adonis-web" pitchFamily="34" charset="0"/>
                <a:ea typeface="adonis-web" pitchFamily="34" charset="-122"/>
                <a:cs typeface="adonis-web" pitchFamily="34" charset="-120"/>
              </a:rPr>
              <a:t>Initial deployment in selected hospitals</a:t>
            </a:r>
            <a:endParaRPr lang="en-US" sz="1704" dirty="0"/>
          </a:p>
        </p:txBody>
      </p:sp>
      <p:sp>
        <p:nvSpPr>
          <p:cNvPr id="9" name="Shape 6"/>
          <p:cNvSpPr/>
          <p:nvPr/>
        </p:nvSpPr>
        <p:spPr>
          <a:xfrm>
            <a:off x="4308634" y="2926050"/>
            <a:ext cx="7570470" cy="21610"/>
          </a:xfrm>
          <a:prstGeom prst="roundRect">
            <a:avLst>
              <a:gd name="adj" fmla="val 450603"/>
            </a:avLst>
          </a:prstGeom>
          <a:solidFill>
            <a:srgbClr val="194A99"/>
          </a:solidFill>
          <a:ln/>
        </p:spPr>
      </p:sp>
      <p:sp>
        <p:nvSpPr>
          <p:cNvPr id="10" name="Shape 7"/>
          <p:cNvSpPr/>
          <p:nvPr/>
        </p:nvSpPr>
        <p:spPr>
          <a:xfrm>
            <a:off x="2643188" y="3058954"/>
            <a:ext cx="3114675" cy="1246703"/>
          </a:xfrm>
          <a:prstGeom prst="roundRect">
            <a:avLst>
              <a:gd name="adj" fmla="val 7811"/>
            </a:avLst>
          </a:prstGeom>
          <a:solidFill>
            <a:srgbClr val="003180"/>
          </a:solidFill>
          <a:ln w="7620">
            <a:solidFill>
              <a:srgbClr val="194A99"/>
            </a:solidFill>
            <a:prstDash val="solid"/>
          </a:ln>
        </p:spPr>
      </p:sp>
      <p:sp>
        <p:nvSpPr>
          <p:cNvPr id="11" name="Text 8"/>
          <p:cNvSpPr/>
          <p:nvPr/>
        </p:nvSpPr>
        <p:spPr>
          <a:xfrm>
            <a:off x="2867144" y="3465909"/>
            <a:ext cx="147637" cy="432792"/>
          </a:xfrm>
          <a:prstGeom prst="rect">
            <a:avLst/>
          </a:prstGeom>
          <a:noFill/>
          <a:ln/>
        </p:spPr>
        <p:txBody>
          <a:bodyPr wrap="none" rtlCol="0" anchor="t"/>
          <a:lstStyle/>
          <a:p>
            <a:pPr marL="0" indent="0" algn="ctr">
              <a:lnSpc>
                <a:spcPts val="3408"/>
              </a:lnSpc>
              <a:buNone/>
            </a:pPr>
            <a:r>
              <a:rPr lang="en-US" sz="2130" dirty="0">
                <a:solidFill>
                  <a:srgbClr val="E2E6E9"/>
                </a:solidFill>
                <a:latin typeface="adonis-web" pitchFamily="34" charset="0"/>
                <a:ea typeface="adonis-web" pitchFamily="34" charset="-122"/>
                <a:cs typeface="adonis-web" pitchFamily="34" charset="-120"/>
              </a:rPr>
              <a:t>2</a:t>
            </a:r>
            <a:endParaRPr lang="en-US" sz="2130" dirty="0"/>
          </a:p>
        </p:txBody>
      </p:sp>
      <p:sp>
        <p:nvSpPr>
          <p:cNvPr id="12" name="Text 9"/>
          <p:cNvSpPr/>
          <p:nvPr/>
        </p:nvSpPr>
        <p:spPr>
          <a:xfrm>
            <a:off x="5974199" y="3275290"/>
            <a:ext cx="2704743" cy="338138"/>
          </a:xfrm>
          <a:prstGeom prst="rect">
            <a:avLst/>
          </a:prstGeom>
          <a:noFill/>
          <a:ln/>
        </p:spPr>
        <p:txBody>
          <a:bodyPr wrap="none" rtlCol="0" anchor="t"/>
          <a:lstStyle/>
          <a:p>
            <a:pPr marL="0" indent="0" algn="l">
              <a:lnSpc>
                <a:spcPts val="2662"/>
              </a:lnSpc>
              <a:buNone/>
            </a:pPr>
            <a:r>
              <a:rPr lang="en-US" sz="2130" dirty="0">
                <a:solidFill>
                  <a:srgbClr val="E2E6E9"/>
                </a:solidFill>
                <a:latin typeface="adonis-web" pitchFamily="34" charset="0"/>
                <a:ea typeface="adonis-web" pitchFamily="34" charset="-122"/>
                <a:cs typeface="adonis-web" pitchFamily="34" charset="-120"/>
              </a:rPr>
              <a:t>Product Refinement</a:t>
            </a:r>
            <a:endParaRPr lang="en-US" sz="2130" dirty="0"/>
          </a:p>
        </p:txBody>
      </p:sp>
      <p:sp>
        <p:nvSpPr>
          <p:cNvPr id="13" name="Text 10"/>
          <p:cNvSpPr/>
          <p:nvPr/>
        </p:nvSpPr>
        <p:spPr>
          <a:xfrm>
            <a:off x="5974199" y="3743206"/>
            <a:ext cx="2857738" cy="346115"/>
          </a:xfrm>
          <a:prstGeom prst="rect">
            <a:avLst/>
          </a:prstGeom>
          <a:noFill/>
          <a:ln/>
        </p:spPr>
        <p:txBody>
          <a:bodyPr wrap="none" rtlCol="0" anchor="t"/>
          <a:lstStyle/>
          <a:p>
            <a:pPr marL="0" indent="0" algn="l">
              <a:lnSpc>
                <a:spcPts val="2726"/>
              </a:lnSpc>
              <a:buNone/>
            </a:pPr>
            <a:r>
              <a:rPr lang="en-US" sz="1704" dirty="0">
                <a:solidFill>
                  <a:srgbClr val="E2E6E9"/>
                </a:solidFill>
                <a:latin typeface="adonis-web" pitchFamily="34" charset="0"/>
                <a:ea typeface="adonis-web" pitchFamily="34" charset="-122"/>
                <a:cs typeface="adonis-web" pitchFamily="34" charset="-120"/>
              </a:rPr>
              <a:t>Feedback-driven improvements</a:t>
            </a:r>
            <a:endParaRPr lang="en-US" sz="1704" dirty="0"/>
          </a:p>
        </p:txBody>
      </p:sp>
      <p:sp>
        <p:nvSpPr>
          <p:cNvPr id="14" name="Shape 11"/>
          <p:cNvSpPr/>
          <p:nvPr/>
        </p:nvSpPr>
        <p:spPr>
          <a:xfrm>
            <a:off x="5865971" y="4280862"/>
            <a:ext cx="6013132" cy="21610"/>
          </a:xfrm>
          <a:prstGeom prst="roundRect">
            <a:avLst>
              <a:gd name="adj" fmla="val 450603"/>
            </a:avLst>
          </a:prstGeom>
          <a:solidFill>
            <a:srgbClr val="194A99"/>
          </a:solidFill>
          <a:ln/>
        </p:spPr>
      </p:sp>
      <p:sp>
        <p:nvSpPr>
          <p:cNvPr id="15" name="Shape 12"/>
          <p:cNvSpPr/>
          <p:nvPr/>
        </p:nvSpPr>
        <p:spPr>
          <a:xfrm>
            <a:off x="2643188" y="4413766"/>
            <a:ext cx="4672013" cy="1246703"/>
          </a:xfrm>
          <a:prstGeom prst="roundRect">
            <a:avLst>
              <a:gd name="adj" fmla="val 7811"/>
            </a:avLst>
          </a:prstGeom>
          <a:solidFill>
            <a:srgbClr val="003180"/>
          </a:solidFill>
          <a:ln w="7620">
            <a:solidFill>
              <a:srgbClr val="194A99"/>
            </a:solidFill>
            <a:prstDash val="solid"/>
          </a:ln>
        </p:spPr>
      </p:sp>
      <p:sp>
        <p:nvSpPr>
          <p:cNvPr id="16" name="Text 13"/>
          <p:cNvSpPr/>
          <p:nvPr/>
        </p:nvSpPr>
        <p:spPr>
          <a:xfrm>
            <a:off x="2867144" y="4820722"/>
            <a:ext cx="147637" cy="432792"/>
          </a:xfrm>
          <a:prstGeom prst="rect">
            <a:avLst/>
          </a:prstGeom>
          <a:noFill/>
          <a:ln/>
        </p:spPr>
        <p:txBody>
          <a:bodyPr wrap="none" rtlCol="0" anchor="t"/>
          <a:lstStyle/>
          <a:p>
            <a:pPr marL="0" indent="0" algn="ctr">
              <a:lnSpc>
                <a:spcPts val="3408"/>
              </a:lnSpc>
              <a:buNone/>
            </a:pPr>
            <a:r>
              <a:rPr lang="en-US" sz="2130" dirty="0">
                <a:solidFill>
                  <a:srgbClr val="E2E6E9"/>
                </a:solidFill>
                <a:latin typeface="adonis-web" pitchFamily="34" charset="0"/>
                <a:ea typeface="adonis-web" pitchFamily="34" charset="-122"/>
                <a:cs typeface="adonis-web" pitchFamily="34" charset="-120"/>
              </a:rPr>
              <a:t>3</a:t>
            </a:r>
            <a:endParaRPr lang="en-US" sz="2130" dirty="0"/>
          </a:p>
        </p:txBody>
      </p:sp>
      <p:sp>
        <p:nvSpPr>
          <p:cNvPr id="17" name="Text 14"/>
          <p:cNvSpPr/>
          <p:nvPr/>
        </p:nvSpPr>
        <p:spPr>
          <a:xfrm>
            <a:off x="7531537" y="4630103"/>
            <a:ext cx="2704743" cy="338138"/>
          </a:xfrm>
          <a:prstGeom prst="rect">
            <a:avLst/>
          </a:prstGeom>
          <a:noFill/>
          <a:ln/>
        </p:spPr>
        <p:txBody>
          <a:bodyPr wrap="none" rtlCol="0" anchor="t"/>
          <a:lstStyle/>
          <a:p>
            <a:pPr marL="0" indent="0" algn="l">
              <a:lnSpc>
                <a:spcPts val="2662"/>
              </a:lnSpc>
              <a:buNone/>
            </a:pPr>
            <a:r>
              <a:rPr lang="en-US" sz="2130" dirty="0">
                <a:solidFill>
                  <a:srgbClr val="E2E6E9"/>
                </a:solidFill>
                <a:latin typeface="adonis-web" pitchFamily="34" charset="0"/>
                <a:ea typeface="adonis-web" pitchFamily="34" charset="-122"/>
                <a:cs typeface="adonis-web" pitchFamily="34" charset="-120"/>
              </a:rPr>
              <a:t>Nationwide Rollout</a:t>
            </a:r>
            <a:endParaRPr lang="en-US" sz="2130" dirty="0"/>
          </a:p>
        </p:txBody>
      </p:sp>
      <p:sp>
        <p:nvSpPr>
          <p:cNvPr id="18" name="Text 15"/>
          <p:cNvSpPr/>
          <p:nvPr/>
        </p:nvSpPr>
        <p:spPr>
          <a:xfrm>
            <a:off x="7531537" y="5098018"/>
            <a:ext cx="3500199" cy="346115"/>
          </a:xfrm>
          <a:prstGeom prst="rect">
            <a:avLst/>
          </a:prstGeom>
          <a:noFill/>
          <a:ln/>
        </p:spPr>
        <p:txBody>
          <a:bodyPr wrap="none" rtlCol="0" anchor="t"/>
          <a:lstStyle/>
          <a:p>
            <a:pPr marL="0" indent="0" algn="l">
              <a:lnSpc>
                <a:spcPts val="2726"/>
              </a:lnSpc>
              <a:buNone/>
            </a:pPr>
            <a:r>
              <a:rPr lang="en-US" sz="1704" dirty="0">
                <a:solidFill>
                  <a:srgbClr val="E2E6E9"/>
                </a:solidFill>
                <a:latin typeface="adonis-web" pitchFamily="34" charset="0"/>
                <a:ea typeface="adonis-web" pitchFamily="34" charset="-122"/>
                <a:cs typeface="adonis-web" pitchFamily="34" charset="-120"/>
              </a:rPr>
              <a:t>Scaling the solution across the country</a:t>
            </a:r>
            <a:endParaRPr lang="en-US" sz="1704" dirty="0"/>
          </a:p>
        </p:txBody>
      </p:sp>
      <p:sp>
        <p:nvSpPr>
          <p:cNvPr id="19" name="Text 16"/>
          <p:cNvSpPr/>
          <p:nvPr/>
        </p:nvSpPr>
        <p:spPr>
          <a:xfrm>
            <a:off x="2643188" y="5903833"/>
            <a:ext cx="9344025" cy="1730573"/>
          </a:xfrm>
          <a:prstGeom prst="rect">
            <a:avLst/>
          </a:prstGeom>
          <a:noFill/>
          <a:ln/>
        </p:spPr>
        <p:txBody>
          <a:bodyPr wrap="square" rtlCol="0" anchor="t"/>
          <a:lstStyle/>
          <a:p>
            <a:pPr marL="0" indent="0">
              <a:lnSpc>
                <a:spcPts val="2726"/>
              </a:lnSpc>
              <a:buNone/>
            </a:pPr>
            <a:r>
              <a:rPr lang="en-US" sz="1704" dirty="0">
                <a:solidFill>
                  <a:srgbClr val="E2E6E9"/>
                </a:solidFill>
                <a:latin typeface="adonis-web" pitchFamily="34" charset="0"/>
                <a:ea typeface="adonis-web" pitchFamily="34" charset="-122"/>
                <a:cs typeface="adonis-web" pitchFamily="34" charset="-120"/>
              </a:rPr>
              <a:t>The Pneumonia Disease Detection System will be carefully deployed in a phased approach. We will first pilot the solution in select hospitals to gather feedback and refine the product. Once the system is optimized, we will initiate a nationwide rollout, making the technology available to healthcare providers across the country. Seamless integration with existing hospital infrastructure will be a key focus during deployment.</a:t>
            </a:r>
            <a:endParaRPr lang="en-US" sz="1704"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TotalTime>
  <Words>894</Words>
  <Application>Microsoft Office PowerPoint</Application>
  <PresentationFormat>Custom</PresentationFormat>
  <Paragraphs>84</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adonis-web</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Microsoft account</cp:lastModifiedBy>
  <cp:revision>5</cp:revision>
  <dcterms:created xsi:type="dcterms:W3CDTF">2024-04-27T17:36:42Z</dcterms:created>
  <dcterms:modified xsi:type="dcterms:W3CDTF">2024-04-28T18:17:58Z</dcterms:modified>
</cp:coreProperties>
</file>